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07" r:id="rId2"/>
    <p:sldId id="308" r:id="rId3"/>
    <p:sldId id="329" r:id="rId4"/>
    <p:sldId id="332" r:id="rId5"/>
    <p:sldId id="320" r:id="rId6"/>
    <p:sldId id="321" r:id="rId7"/>
    <p:sldId id="322" r:id="rId8"/>
    <p:sldId id="325" r:id="rId9"/>
    <p:sldId id="326" r:id="rId10"/>
    <p:sldId id="328" r:id="rId11"/>
    <p:sldId id="333" r:id="rId12"/>
    <p:sldId id="309" r:id="rId13"/>
    <p:sldId id="310" r:id="rId14"/>
    <p:sldId id="311" r:id="rId15"/>
    <p:sldId id="312" r:id="rId16"/>
    <p:sldId id="313" r:id="rId17"/>
    <p:sldId id="314" r:id="rId18"/>
    <p:sldId id="315" r:id="rId19"/>
    <p:sldId id="323" r:id="rId20"/>
    <p:sldId id="316" r:id="rId21"/>
    <p:sldId id="327" r:id="rId22"/>
    <p:sldId id="330" r:id="rId23"/>
    <p:sldId id="317" r:id="rId24"/>
    <p:sldId id="318" r:id="rId25"/>
    <p:sldId id="319" r:id="rId26"/>
    <p:sldId id="324" r:id="rId27"/>
    <p:sldId id="300" r:id="rId2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1506" y="-102"/>
      </p:cViewPr>
      <p:guideLst>
        <p:guide orient="horz" pos="2150"/>
        <p:guide pos="29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0B8C2-95C5-4482-99A9-7E883D78FAE8}" type="datetimeFigureOut">
              <a:rPr lang="zh-CN" altLang="en-US" smtClean="0"/>
              <a:t>2021/4/8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C2865-C164-426D-BA4C-4ECE4A1EE1BC}" type="slidenum">
              <a:rPr lang="zh-CN" altLang="en-US" smtClean="0"/>
              <a:t>‹#›</a:t>
            </a:fld>
            <a:endParaRPr lang="zh-CN" altLang="en-US"/>
          </a:p>
        </p:txBody>
      </p:sp>
    </p:spTree>
    <p:extLst>
      <p:ext uri="{BB962C8B-B14F-4D97-AF65-F5344CB8AC3E}">
        <p14:creationId xmlns:p14="http://schemas.microsoft.com/office/powerpoint/2010/main" val="187952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467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7467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16113"/>
            <a:ext cx="4032504" cy="4105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916113"/>
            <a:ext cx="4032504" cy="4105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3" name="图片 4102" descr="PPT-中科化学"/>
          <p:cNvPicPr>
            <a:picLocks noChangeAspect="1"/>
          </p:cNvPicPr>
          <p:nvPr userDrawn="1"/>
        </p:nvPicPr>
        <p:blipFill>
          <a:blip r:embed="rId13"/>
          <a:stretch>
            <a:fillRect/>
          </a:stretch>
        </p:blipFill>
        <p:spPr>
          <a:xfrm>
            <a:off x="0" y="0"/>
            <a:ext cx="9144000" cy="6858000"/>
          </a:xfrm>
          <a:prstGeom prst="rect">
            <a:avLst/>
          </a:prstGeom>
          <a:noFill/>
          <a:ln w="9525">
            <a:noFill/>
          </a:ln>
        </p:spPr>
      </p:pic>
      <p:sp>
        <p:nvSpPr>
          <p:cNvPr id="4098" name="标题 4097"/>
          <p:cNvSpPr>
            <a:spLocks noGrp="1"/>
          </p:cNvSpPr>
          <p:nvPr>
            <p:ph type="title"/>
          </p:nvPr>
        </p:nvSpPr>
        <p:spPr>
          <a:xfrm>
            <a:off x="3132138" y="274638"/>
            <a:ext cx="5554662" cy="922337"/>
          </a:xfrm>
          <a:prstGeom prst="rect">
            <a:avLst/>
          </a:prstGeom>
          <a:noFill/>
          <a:ln w="9525">
            <a:noFill/>
          </a:ln>
        </p:spPr>
        <p:txBody>
          <a:bodyPr anchor="ctr"/>
          <a:lstStyle/>
          <a:p>
            <a:pPr lvl="0"/>
            <a:r>
              <a:rPr lang="zh-CN" altLang="en-US" dirty="0"/>
              <a:t>题目</a:t>
            </a:r>
          </a:p>
        </p:txBody>
      </p:sp>
      <p:sp>
        <p:nvSpPr>
          <p:cNvPr id="4099" name="文本占位符 4098"/>
          <p:cNvSpPr>
            <a:spLocks noGrp="1"/>
          </p:cNvSpPr>
          <p:nvPr>
            <p:ph type="body" idx="1"/>
          </p:nvPr>
        </p:nvSpPr>
        <p:spPr>
          <a:xfrm>
            <a:off x="457200" y="1916113"/>
            <a:ext cx="8229600" cy="4105275"/>
          </a:xfrm>
          <a:prstGeom prst="rect">
            <a:avLst/>
          </a:prstGeom>
          <a:noFill/>
          <a:ln w="9525">
            <a:noFill/>
          </a:ln>
        </p:spPr>
        <p:txBody>
          <a:bodyPr/>
          <a:lstStyle/>
          <a:p>
            <a:pPr lvl="0"/>
            <a:r>
              <a:rPr lang="zh-CN" altLang="en-US" dirty="0"/>
              <a:t>正文</a:t>
            </a:r>
          </a:p>
        </p:txBody>
      </p:sp>
      <p:sp>
        <p:nvSpPr>
          <p:cNvPr id="4100" name="日期占位符 4099"/>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4101" name="页脚占位符 4100"/>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4102" name="灯片编号占位符 4101"/>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sb.gov/csb-releases-investigation-into-2010-texas-tech-laboratory-accident-case-study-identifies-systemic-deficiencies-in-university-safety-management-practices/" TargetMode="External"/><Relationship Id="rId2" Type="http://schemas.openxmlformats.org/officeDocument/2006/relationships/hyperlink" Target="http://discovermagazine.com/2015/june/20-death-in-the-la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qvip.com/read/read.aspx?id=8389747650484952485248544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7"/>
          <p:cNvSpPr txBox="1">
            <a:spLocks noChangeArrowheads="1"/>
          </p:cNvSpPr>
          <p:nvPr/>
        </p:nvSpPr>
        <p:spPr bwMode="auto">
          <a:xfrm>
            <a:off x="3366847" y="4793378"/>
            <a:ext cx="2339066" cy="523202"/>
          </a:xfrm>
          <a:prstGeom prst="rect">
            <a:avLst/>
          </a:prstGeom>
          <a:noFill/>
          <a:ln w="9525">
            <a:noFill/>
            <a:miter lim="800000"/>
            <a:headEnd/>
            <a:tailEnd/>
          </a:ln>
        </p:spPr>
        <p:txBody>
          <a:bodyPr wrap="none" lIns="91422" tIns="45711" rIns="91422" bIns="45711">
            <a:spAutoFit/>
          </a:bodyPr>
          <a:lstStyle/>
          <a:p>
            <a:r>
              <a:rPr lang="en-US" altLang="zh-CN" sz="2800" dirty="0" smtClean="0">
                <a:solidFill>
                  <a:srgbClr val="7030A0"/>
                </a:solidFill>
                <a:latin typeface="Times New Roman" panose="02020603050405020304" pitchFamily="18" charset="0"/>
                <a:ea typeface="楷体" pitchFamily="49" charset="-122"/>
                <a:cs typeface="Times New Roman" panose="02020603050405020304" pitchFamily="18" charset="0"/>
              </a:rPr>
              <a:t>2021</a:t>
            </a:r>
            <a:r>
              <a:rPr lang="zh-CN" altLang="en-US" sz="2800" dirty="0" smtClean="0">
                <a:solidFill>
                  <a:srgbClr val="7030A0"/>
                </a:solidFill>
                <a:latin typeface="Times New Roman" panose="02020603050405020304" pitchFamily="18" charset="0"/>
                <a:ea typeface="楷体" pitchFamily="49" charset="-122"/>
                <a:cs typeface="Times New Roman" panose="02020603050405020304" pitchFamily="18" charset="0"/>
              </a:rPr>
              <a:t>年</a:t>
            </a:r>
            <a:r>
              <a:rPr lang="en-US" altLang="zh-CN" sz="2800" dirty="0" smtClean="0">
                <a:solidFill>
                  <a:srgbClr val="7030A0"/>
                </a:solidFill>
                <a:latin typeface="Times New Roman" panose="02020603050405020304" pitchFamily="18" charset="0"/>
                <a:ea typeface="楷体" pitchFamily="49" charset="-122"/>
                <a:cs typeface="Times New Roman" panose="02020603050405020304" pitchFamily="18" charset="0"/>
              </a:rPr>
              <a:t>4</a:t>
            </a:r>
            <a:r>
              <a:rPr lang="zh-CN" altLang="en-US" sz="2800" dirty="0" smtClean="0">
                <a:solidFill>
                  <a:srgbClr val="7030A0"/>
                </a:solidFill>
                <a:latin typeface="Times New Roman" panose="02020603050405020304" pitchFamily="18" charset="0"/>
                <a:ea typeface="楷体" pitchFamily="49" charset="-122"/>
                <a:cs typeface="Times New Roman" panose="02020603050405020304" pitchFamily="18" charset="0"/>
              </a:rPr>
              <a:t>月</a:t>
            </a:r>
            <a:r>
              <a:rPr lang="en-US" altLang="zh-CN" sz="2800" dirty="0" smtClean="0">
                <a:solidFill>
                  <a:srgbClr val="7030A0"/>
                </a:solidFill>
                <a:latin typeface="Times New Roman" panose="02020603050405020304" pitchFamily="18" charset="0"/>
                <a:ea typeface="楷体" pitchFamily="49" charset="-122"/>
                <a:cs typeface="Times New Roman" panose="02020603050405020304" pitchFamily="18" charset="0"/>
              </a:rPr>
              <a:t>8</a:t>
            </a:r>
            <a:r>
              <a:rPr lang="zh-CN" altLang="en-US" sz="2800" dirty="0" smtClean="0">
                <a:solidFill>
                  <a:srgbClr val="7030A0"/>
                </a:solidFill>
                <a:latin typeface="Times New Roman" panose="02020603050405020304" pitchFamily="18" charset="0"/>
                <a:ea typeface="楷体" pitchFamily="49" charset="-122"/>
                <a:cs typeface="Times New Roman" panose="02020603050405020304" pitchFamily="18" charset="0"/>
              </a:rPr>
              <a:t>号</a:t>
            </a:r>
            <a:endParaRPr lang="zh-CN" altLang="en-US" sz="2800" dirty="0">
              <a:solidFill>
                <a:srgbClr val="7030A0"/>
              </a:solidFill>
              <a:latin typeface="Times New Roman" panose="02020603050405020304" pitchFamily="18" charset="0"/>
              <a:ea typeface="楷体" pitchFamily="49" charset="-122"/>
              <a:cs typeface="Times New Roman" panose="02020603050405020304" pitchFamily="18" charset="0"/>
            </a:endParaRPr>
          </a:p>
        </p:txBody>
      </p:sp>
      <p:sp>
        <p:nvSpPr>
          <p:cNvPr id="7" name="矩形 6"/>
          <p:cNvSpPr/>
          <p:nvPr/>
        </p:nvSpPr>
        <p:spPr>
          <a:xfrm>
            <a:off x="2268306" y="3690167"/>
            <a:ext cx="4535779" cy="800201"/>
          </a:xfrm>
          <a:prstGeom prst="rect">
            <a:avLst/>
          </a:prstGeom>
        </p:spPr>
        <p:txBody>
          <a:bodyPr wrap="square" lIns="91422" tIns="45711" rIns="91422" bIns="45711">
            <a:spAutoFit/>
          </a:bodyPr>
          <a:lstStyle/>
          <a:p>
            <a:pPr>
              <a:defRPr/>
            </a:pPr>
            <a:r>
              <a:rPr lang="zh-CN" altLang="en-US" sz="2800" b="1" dirty="0" smtClean="0">
                <a:latin typeface="Times New Roman" panose="02020603050405020304" pitchFamily="18" charset="0"/>
                <a:ea typeface="+mn-ea"/>
                <a:cs typeface="Times New Roman" panose="02020603050405020304" pitchFamily="18" charset="0"/>
              </a:rPr>
              <a:t>     报告人：林树东 研究员</a:t>
            </a:r>
            <a:endParaRPr lang="zh-CN" altLang="en-US" sz="2800" b="1" dirty="0">
              <a:latin typeface="楷体" pitchFamily="49" charset="-122"/>
              <a:ea typeface="楷体" pitchFamily="49" charset="-122"/>
            </a:endParaRPr>
          </a:p>
          <a:p>
            <a:pPr>
              <a:defRPr/>
            </a:pPr>
            <a:endParaRPr lang="zh-CN" altLang="en-US" dirty="0"/>
          </a:p>
        </p:txBody>
      </p:sp>
      <p:sp>
        <p:nvSpPr>
          <p:cNvPr id="5" name="AutoShape 2"/>
          <p:cNvSpPr>
            <a:spLocks noChangeArrowheads="1"/>
          </p:cNvSpPr>
          <p:nvPr/>
        </p:nvSpPr>
        <p:spPr bwMode="auto">
          <a:xfrm>
            <a:off x="144346" y="1916832"/>
            <a:ext cx="8783700" cy="1100776"/>
          </a:xfrm>
          <a:prstGeom prst="roundRect">
            <a:avLst>
              <a:gd name="adj" fmla="val 16667"/>
            </a:avLst>
          </a:prstGeom>
          <a:gradFill rotWithShape="1">
            <a:gsLst>
              <a:gs pos="0">
                <a:schemeClr val="bg1"/>
              </a:gs>
              <a:gs pos="100000">
                <a:srgbClr val="00CCFF"/>
              </a:gs>
            </a:gsLst>
            <a:lin ang="5400000" scaled="1"/>
          </a:gradFill>
          <a:ln w="9525" cmpd="sng">
            <a:round/>
            <a:headEnd/>
            <a:tailEnd/>
          </a:ln>
          <a:scene3d>
            <a:camera prst="legacyPerspectiveBottom"/>
            <a:lightRig rig="legacyFlat3" dir="t"/>
          </a:scene3d>
          <a:sp3d extrusionH="1243000" prstMaterial="legacyMatte">
            <a:bevelT w="13500" h="13500" prst="angle"/>
            <a:bevelB w="13500" h="13500" prst="angle"/>
            <a:extrusionClr>
              <a:srgbClr val="00CCFF"/>
            </a:extrusionClr>
          </a:sp3d>
        </p:spPr>
        <p:txBody>
          <a:bodyPr wrap="none" lIns="91422" tIns="45711" rIns="91422" bIns="45711" anchor="ctr">
            <a:flatTx/>
          </a:bodyPr>
          <a:lstStyle/>
          <a:p>
            <a:pPr algn="ctr"/>
            <a:r>
              <a:rPr lang="zh-CN" altLang="zh-CN" sz="3600" b="1" dirty="0">
                <a:solidFill>
                  <a:srgbClr val="C00000"/>
                </a:solidFill>
              </a:rPr>
              <a:t>化学实验室事故案例原因及警示分析</a:t>
            </a:r>
            <a:endParaRPr lang="zh-CN" altLang="en-US" sz="3600" b="1" dirty="0">
              <a:solidFill>
                <a:srgbClr val="C00000"/>
              </a:solidFill>
              <a:latin typeface="华文新魏" pitchFamily="2" charset="-122"/>
              <a:ea typeface="华文新魏" pitchFamily="2" charset="-122"/>
            </a:endParaRPr>
          </a:p>
        </p:txBody>
      </p:sp>
    </p:spTree>
    <p:extLst>
      <p:ext uri="{BB962C8B-B14F-4D97-AF65-F5344CB8AC3E}">
        <p14:creationId xmlns:p14="http://schemas.microsoft.com/office/powerpoint/2010/main" val="193146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299" y="260648"/>
            <a:ext cx="5239167"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084336" y="534769"/>
            <a:ext cx="5280613" cy="461665"/>
          </a:xfrm>
          <a:prstGeom prst="rect">
            <a:avLst/>
          </a:prstGeom>
        </p:spPr>
        <p:txBody>
          <a:bodyPr wrap="none">
            <a:spAutoFit/>
          </a:bodyPr>
          <a:lstStyle/>
          <a:p>
            <a:r>
              <a:rPr lang="zh-CN" altLang="en-US" sz="2400" b="1" dirty="0">
                <a:solidFill>
                  <a:srgbClr val="FF0000"/>
                </a:solidFill>
              </a:rPr>
              <a:t>北京交大实验室发生爆炸</a:t>
            </a:r>
            <a:r>
              <a:rPr lang="en-US" altLang="zh-CN" sz="2400" b="1" dirty="0">
                <a:solidFill>
                  <a:srgbClr val="FF0000"/>
                </a:solidFill>
              </a:rPr>
              <a:t>3</a:t>
            </a:r>
            <a:r>
              <a:rPr lang="zh-CN" altLang="en-US" sz="2400" b="1" dirty="0">
                <a:solidFill>
                  <a:srgbClr val="FF0000"/>
                </a:solidFill>
              </a:rPr>
              <a:t>名学生遇难</a:t>
            </a:r>
          </a:p>
        </p:txBody>
      </p:sp>
      <p:sp>
        <p:nvSpPr>
          <p:cNvPr id="3" name="矩形 2"/>
          <p:cNvSpPr/>
          <p:nvPr/>
        </p:nvSpPr>
        <p:spPr>
          <a:xfrm>
            <a:off x="390410" y="5051869"/>
            <a:ext cx="8496944" cy="923330"/>
          </a:xfrm>
          <a:prstGeom prst="rect">
            <a:avLst/>
          </a:prstGeom>
        </p:spPr>
        <p:txBody>
          <a:bodyPr wrap="square">
            <a:spAutoFit/>
          </a:bodyPr>
          <a:lstStyle/>
          <a:p>
            <a:r>
              <a:rPr lang="en-US" altLang="zh-CN" dirty="0">
                <a:solidFill>
                  <a:srgbClr val="FF0000"/>
                </a:solidFill>
              </a:rPr>
              <a:t>2018</a:t>
            </a:r>
            <a:r>
              <a:rPr lang="zh-CN" altLang="en-US" dirty="0">
                <a:solidFill>
                  <a:srgbClr val="FF0000"/>
                </a:solidFill>
              </a:rPr>
              <a:t>年</a:t>
            </a:r>
            <a:r>
              <a:rPr lang="en-US" altLang="zh-CN" dirty="0">
                <a:solidFill>
                  <a:srgbClr val="FF0000"/>
                </a:solidFill>
              </a:rPr>
              <a:t>12</a:t>
            </a:r>
            <a:r>
              <a:rPr lang="zh-CN" altLang="en-US" dirty="0">
                <a:solidFill>
                  <a:srgbClr val="FF0000"/>
                </a:solidFill>
              </a:rPr>
              <a:t>月</a:t>
            </a:r>
            <a:r>
              <a:rPr lang="en-US" altLang="zh-CN" dirty="0">
                <a:solidFill>
                  <a:srgbClr val="FF0000"/>
                </a:solidFill>
              </a:rPr>
              <a:t>26</a:t>
            </a:r>
            <a:r>
              <a:rPr lang="zh-CN" altLang="en-US" dirty="0">
                <a:solidFill>
                  <a:srgbClr val="FF0000"/>
                </a:solidFill>
              </a:rPr>
              <a:t>日上午</a:t>
            </a:r>
            <a:r>
              <a:rPr lang="en-US" altLang="zh-CN" dirty="0">
                <a:solidFill>
                  <a:srgbClr val="FF0000"/>
                </a:solidFill>
              </a:rPr>
              <a:t>9</a:t>
            </a:r>
            <a:r>
              <a:rPr lang="zh-CN" altLang="en-US" dirty="0">
                <a:solidFill>
                  <a:srgbClr val="FF0000"/>
                </a:solidFill>
              </a:rPr>
              <a:t>时</a:t>
            </a:r>
            <a:r>
              <a:rPr lang="en-US" altLang="zh-CN" dirty="0">
                <a:solidFill>
                  <a:srgbClr val="FF0000"/>
                </a:solidFill>
              </a:rPr>
              <a:t>34</a:t>
            </a:r>
            <a:r>
              <a:rPr lang="zh-CN" altLang="en-US" dirty="0">
                <a:solidFill>
                  <a:srgbClr val="FF0000"/>
                </a:solidFill>
              </a:rPr>
              <a:t>分，海淀区北京交通大学东校区</a:t>
            </a:r>
            <a:r>
              <a:rPr lang="en-US" altLang="zh-CN" dirty="0">
                <a:solidFill>
                  <a:srgbClr val="FF0000"/>
                </a:solidFill>
              </a:rPr>
              <a:t>2</a:t>
            </a:r>
            <a:r>
              <a:rPr lang="zh-CN" altLang="en-US" dirty="0">
                <a:solidFill>
                  <a:srgbClr val="FF0000"/>
                </a:solidFill>
              </a:rPr>
              <a:t>号楼发生火灾。据核实，事故为环境工程实验室内进行垃圾渗滤液污水处理科研试验时发生爆炸引发火灾，</a:t>
            </a:r>
            <a:r>
              <a:rPr lang="en-US" altLang="zh-CN" dirty="0">
                <a:solidFill>
                  <a:srgbClr val="FF0000"/>
                </a:solidFill>
              </a:rPr>
              <a:t>3</a:t>
            </a:r>
            <a:r>
              <a:rPr lang="zh-CN" altLang="en-US" dirty="0">
                <a:solidFill>
                  <a:srgbClr val="FF0000"/>
                </a:solidFill>
              </a:rPr>
              <a:t>名参与实验的学生在事故中不幸遇难。</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182" y="1556792"/>
            <a:ext cx="4048919" cy="320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80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400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930102" y="1037050"/>
            <a:ext cx="4206601" cy="461665"/>
          </a:xfrm>
          <a:prstGeom prst="rect">
            <a:avLst/>
          </a:prstGeom>
          <a:noFill/>
        </p:spPr>
        <p:txBody>
          <a:bodyPr wrap="none" rtlCol="0">
            <a:spAutoFit/>
          </a:bodyPr>
          <a:lstStyle/>
          <a:p>
            <a:r>
              <a:rPr lang="zh-CN" altLang="en-US" sz="2400" b="1" dirty="0" smtClean="0">
                <a:solidFill>
                  <a:srgbClr val="C00000"/>
                </a:solidFill>
              </a:rPr>
              <a:t>国外</a:t>
            </a:r>
            <a:r>
              <a:rPr lang="zh-CN" altLang="en-US" sz="2400" b="1" dirty="0">
                <a:solidFill>
                  <a:srgbClr val="C00000"/>
                </a:solidFill>
              </a:rPr>
              <a:t>一些重大实验室</a:t>
            </a:r>
            <a:r>
              <a:rPr lang="zh-CN" altLang="en-US" sz="2400" b="1" dirty="0" smtClean="0">
                <a:solidFill>
                  <a:srgbClr val="C00000"/>
                </a:solidFill>
              </a:rPr>
              <a:t>安全事故</a:t>
            </a:r>
            <a:endParaRPr lang="zh-CN" altLang="en-US" sz="2400" b="1" dirty="0">
              <a:solidFill>
                <a:srgbClr val="C00000"/>
              </a:solidFill>
            </a:endParaRPr>
          </a:p>
        </p:txBody>
      </p:sp>
      <p:sp>
        <p:nvSpPr>
          <p:cNvPr id="2" name="矩形 1"/>
          <p:cNvSpPr/>
          <p:nvPr/>
        </p:nvSpPr>
        <p:spPr>
          <a:xfrm>
            <a:off x="539552" y="1844824"/>
            <a:ext cx="8280920" cy="1477328"/>
          </a:xfrm>
          <a:prstGeom prst="rect">
            <a:avLst/>
          </a:prstGeom>
        </p:spPr>
        <p:txBody>
          <a:bodyPr wrap="square">
            <a:spAutoFit/>
          </a:bodyPr>
          <a:lstStyle/>
          <a:p>
            <a:r>
              <a:rPr lang="en-US" altLang="zh-CN" dirty="0"/>
              <a:t>2008 </a:t>
            </a:r>
            <a:r>
              <a:rPr lang="zh-CN" altLang="en-US" dirty="0"/>
              <a:t>年 </a:t>
            </a:r>
            <a:r>
              <a:rPr lang="en-US" altLang="zh-CN" dirty="0"/>
              <a:t>12 </a:t>
            </a:r>
            <a:r>
              <a:rPr lang="zh-CN" altLang="en-US" dirty="0"/>
              <a:t>月 </a:t>
            </a:r>
            <a:r>
              <a:rPr lang="en-US" altLang="zh-CN" dirty="0"/>
              <a:t>29 </a:t>
            </a:r>
            <a:r>
              <a:rPr lang="zh-CN" altLang="en-US" dirty="0"/>
              <a:t>日，加州大学洛杉矶分校（</a:t>
            </a:r>
            <a:r>
              <a:rPr lang="en-US" altLang="zh-CN" dirty="0"/>
              <a:t>University of California</a:t>
            </a:r>
            <a:r>
              <a:rPr lang="zh-CN" altLang="en-US" dirty="0"/>
              <a:t>，</a:t>
            </a:r>
            <a:r>
              <a:rPr lang="en-US" altLang="zh-CN" dirty="0"/>
              <a:t>Los Angeles</a:t>
            </a:r>
            <a:r>
              <a:rPr lang="zh-CN" altLang="en-US" dirty="0"/>
              <a:t>，</a:t>
            </a:r>
            <a:r>
              <a:rPr lang="en-US" altLang="zh-CN" dirty="0"/>
              <a:t>UCLA</a:t>
            </a:r>
            <a:r>
              <a:rPr lang="zh-CN" altLang="en-US" dirty="0"/>
              <a:t>），</a:t>
            </a:r>
            <a:r>
              <a:rPr lang="en-US" altLang="zh-CN" dirty="0"/>
              <a:t>23 </a:t>
            </a:r>
            <a:r>
              <a:rPr lang="zh-CN" altLang="en-US" dirty="0"/>
              <a:t>岁的 </a:t>
            </a:r>
            <a:r>
              <a:rPr lang="en-US" altLang="zh-CN" dirty="0" err="1"/>
              <a:t>Sheharbano</a:t>
            </a:r>
            <a:r>
              <a:rPr lang="en-US" altLang="zh-CN" dirty="0"/>
              <a:t> </a:t>
            </a:r>
            <a:r>
              <a:rPr lang="en-US" altLang="zh-CN" dirty="0" err="1"/>
              <a:t>Sangji</a:t>
            </a:r>
            <a:r>
              <a:rPr lang="en-US" altLang="zh-CN" dirty="0"/>
              <a:t> </a:t>
            </a:r>
            <a:r>
              <a:rPr lang="zh-CN" altLang="en-US" dirty="0"/>
              <a:t>使用叔丁基锂时意外起火，</a:t>
            </a:r>
            <a:r>
              <a:rPr lang="en-US" altLang="zh-CN" dirty="0"/>
              <a:t>18 </a:t>
            </a:r>
            <a:r>
              <a:rPr lang="zh-CN" altLang="en-US" dirty="0"/>
              <a:t>天后因烧伤去世。</a:t>
            </a:r>
            <a:r>
              <a:rPr lang="zh-CN" altLang="en-US" dirty="0">
                <a:hlinkClick r:id="rId2"/>
              </a:rPr>
              <a:t>相关报道</a:t>
            </a:r>
            <a:r>
              <a:rPr lang="zh-CN" altLang="en-US" dirty="0"/>
              <a:t>显示，当时 </a:t>
            </a:r>
            <a:r>
              <a:rPr lang="en-US" altLang="zh-CN" dirty="0" err="1"/>
              <a:t>Sangji</a:t>
            </a:r>
            <a:r>
              <a:rPr lang="en-US" altLang="zh-CN" dirty="0"/>
              <a:t> </a:t>
            </a:r>
            <a:r>
              <a:rPr lang="zh-CN" altLang="en-US" dirty="0"/>
              <a:t>没有穿着实验服或防火服，火很快点燃了她身上的合成纤维衣物；隔壁实验室的两名博士后赶来救援，但谁也没有意识到淋浴喷头就在旁边。</a:t>
            </a:r>
          </a:p>
        </p:txBody>
      </p:sp>
      <p:sp>
        <p:nvSpPr>
          <p:cNvPr id="4" name="矩形 3"/>
          <p:cNvSpPr/>
          <p:nvPr/>
        </p:nvSpPr>
        <p:spPr>
          <a:xfrm>
            <a:off x="539552" y="3429000"/>
            <a:ext cx="8280920" cy="1754326"/>
          </a:xfrm>
          <a:prstGeom prst="rect">
            <a:avLst/>
          </a:prstGeom>
        </p:spPr>
        <p:txBody>
          <a:bodyPr wrap="square">
            <a:spAutoFit/>
          </a:bodyPr>
          <a:lstStyle/>
          <a:p>
            <a:r>
              <a:rPr lang="en-US" altLang="zh-CN" dirty="0"/>
              <a:t>2010 </a:t>
            </a:r>
            <a:r>
              <a:rPr lang="zh-CN" altLang="en-US" dirty="0"/>
              <a:t>年 </a:t>
            </a:r>
            <a:r>
              <a:rPr lang="en-US" altLang="zh-CN" dirty="0"/>
              <a:t>1 </a:t>
            </a:r>
            <a:r>
              <a:rPr lang="zh-CN" altLang="en-US" dirty="0"/>
              <a:t>月 </a:t>
            </a:r>
            <a:r>
              <a:rPr lang="en-US" altLang="zh-CN" dirty="0"/>
              <a:t>7 </a:t>
            </a:r>
            <a:r>
              <a:rPr lang="zh-CN" altLang="en-US" dirty="0"/>
              <a:t>日，得克萨斯理工学院（</a:t>
            </a:r>
            <a:r>
              <a:rPr lang="en-US" altLang="zh-CN" dirty="0"/>
              <a:t>Texas Tech University</a:t>
            </a:r>
            <a:r>
              <a:rPr lang="zh-CN" altLang="en-US" dirty="0"/>
              <a:t>）化学实验室发生爆炸，造成一名研究生左手失去三根手指，眼睛和身体多处受伤。</a:t>
            </a:r>
            <a:r>
              <a:rPr lang="zh-CN" altLang="en-US" dirty="0">
                <a:hlinkClick r:id="rId3"/>
              </a:rPr>
              <a:t>调查报告</a:t>
            </a:r>
            <a:r>
              <a:rPr lang="zh-CN" altLang="en-US" dirty="0"/>
              <a:t>显示，实验中合成了约 </a:t>
            </a:r>
            <a:r>
              <a:rPr lang="en-US" altLang="zh-CN" dirty="0"/>
              <a:t>10g </a:t>
            </a:r>
            <a:r>
              <a:rPr lang="zh-CN" altLang="en-US" dirty="0"/>
              <a:t>硝酸肼镍（</a:t>
            </a:r>
            <a:r>
              <a:rPr lang="en-US" altLang="zh-CN" dirty="0"/>
              <a:t>nickel hydrazine nitrate</a:t>
            </a:r>
            <a:r>
              <a:rPr lang="zh-CN" altLang="en-US" dirty="0"/>
              <a:t>），远远超过 </a:t>
            </a:r>
            <a:r>
              <a:rPr lang="en-US" altLang="zh-CN" dirty="0"/>
              <a:t>100mg </a:t>
            </a:r>
            <a:r>
              <a:rPr lang="zh-CN" altLang="en-US" dirty="0"/>
              <a:t>的安全剂量。</a:t>
            </a:r>
          </a:p>
          <a:p>
            <a:r>
              <a:rPr lang="zh-CN" altLang="en-US" dirty="0"/>
              <a:t/>
            </a:r>
            <a:br>
              <a:rPr lang="zh-CN" altLang="en-US" dirty="0"/>
            </a:br>
            <a:endParaRPr lang="zh-CN" altLang="en-US" dirty="0"/>
          </a:p>
        </p:txBody>
      </p:sp>
      <p:sp>
        <p:nvSpPr>
          <p:cNvPr id="6" name="矩形 5"/>
          <p:cNvSpPr/>
          <p:nvPr/>
        </p:nvSpPr>
        <p:spPr>
          <a:xfrm>
            <a:off x="539552" y="4869160"/>
            <a:ext cx="8225220" cy="1200329"/>
          </a:xfrm>
          <a:prstGeom prst="rect">
            <a:avLst/>
          </a:prstGeom>
        </p:spPr>
        <p:txBody>
          <a:bodyPr wrap="square">
            <a:spAutoFit/>
          </a:bodyPr>
          <a:lstStyle/>
          <a:p>
            <a:r>
              <a:rPr lang="en-US" altLang="zh-CN" dirty="0"/>
              <a:t>2011 </a:t>
            </a:r>
            <a:r>
              <a:rPr lang="zh-CN" altLang="en-US" dirty="0"/>
              <a:t>年 </a:t>
            </a:r>
            <a:r>
              <a:rPr lang="en-US" altLang="zh-CN" dirty="0"/>
              <a:t>4 </a:t>
            </a:r>
            <a:r>
              <a:rPr lang="zh-CN" altLang="en-US" dirty="0"/>
              <a:t>月 </a:t>
            </a:r>
            <a:r>
              <a:rPr lang="en-US" altLang="zh-CN" dirty="0"/>
              <a:t>13 </a:t>
            </a:r>
            <a:r>
              <a:rPr lang="zh-CN" altLang="en-US" dirty="0"/>
              <a:t>日，耶鲁大学（</a:t>
            </a:r>
            <a:r>
              <a:rPr lang="en-US" altLang="zh-CN" dirty="0"/>
              <a:t>Yale University</a:t>
            </a:r>
            <a:r>
              <a:rPr lang="zh-CN" altLang="en-US" dirty="0"/>
              <a:t>）一名学生因长发被卷入车床窒息死亡。</a:t>
            </a:r>
          </a:p>
          <a:p>
            <a:r>
              <a:rPr lang="zh-CN" altLang="en-US" dirty="0"/>
              <a:t/>
            </a:r>
            <a:br>
              <a:rPr lang="zh-CN" altLang="en-US" dirty="0"/>
            </a:br>
            <a:endParaRPr lang="zh-CN" altLang="en-US" dirty="0"/>
          </a:p>
        </p:txBody>
      </p:sp>
    </p:spTree>
    <p:extLst>
      <p:ext uri="{BB962C8B-B14F-4D97-AF65-F5344CB8AC3E}">
        <p14:creationId xmlns:p14="http://schemas.microsoft.com/office/powerpoint/2010/main" val="141543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0405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66659"/>
            <a:ext cx="4407582" cy="336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43808" y="1052736"/>
            <a:ext cx="2988319"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1  </a:t>
            </a:r>
            <a:r>
              <a:rPr lang="zh-CN" altLang="en-US" sz="2400" b="1" dirty="0" smtClean="0">
                <a:solidFill>
                  <a:srgbClr val="C00000"/>
                </a:solidFill>
              </a:rPr>
              <a:t>油浴燃烧事故</a:t>
            </a:r>
            <a:endParaRPr lang="zh-CN" altLang="en-US" sz="2400" b="1" dirty="0">
              <a:solidFill>
                <a:srgbClr val="C00000"/>
              </a:solidFill>
            </a:endParaRPr>
          </a:p>
        </p:txBody>
      </p:sp>
      <p:sp>
        <p:nvSpPr>
          <p:cNvPr id="18" name="TextBox 17"/>
          <p:cNvSpPr txBox="1"/>
          <p:nvPr/>
        </p:nvSpPr>
        <p:spPr>
          <a:xfrm>
            <a:off x="5004048" y="1916832"/>
            <a:ext cx="3816424" cy="1323439"/>
          </a:xfrm>
          <a:prstGeom prst="rect">
            <a:avLst/>
          </a:prstGeom>
          <a:noFill/>
        </p:spPr>
        <p:txBody>
          <a:bodyPr wrap="square" rtlCol="0">
            <a:spAutoFit/>
          </a:bodyPr>
          <a:lstStyle/>
          <a:p>
            <a:r>
              <a:rPr lang="zh-CN" altLang="en-US" sz="2000" b="1" dirty="0" smtClean="0">
                <a:solidFill>
                  <a:srgbClr val="C00000"/>
                </a:solidFill>
              </a:rPr>
              <a:t>事故经过：</a:t>
            </a:r>
            <a:r>
              <a:rPr lang="zh-CN" altLang="en-US" sz="2000" b="1" dirty="0" smtClean="0"/>
              <a:t>当日深夜，大学生进行过夜实验，其所用的后果油浴突然起火，幸被值日巡逻及时发现，未酿成严重。</a:t>
            </a:r>
            <a:endParaRPr lang="en-US" altLang="zh-CN" sz="2000" b="1" dirty="0" smtClean="0"/>
          </a:p>
        </p:txBody>
      </p:sp>
      <p:sp>
        <p:nvSpPr>
          <p:cNvPr id="19" name="TextBox 18"/>
          <p:cNvSpPr txBox="1"/>
          <p:nvPr/>
        </p:nvSpPr>
        <p:spPr>
          <a:xfrm>
            <a:off x="5004048" y="3338935"/>
            <a:ext cx="3816424" cy="1015663"/>
          </a:xfrm>
          <a:prstGeom prst="rect">
            <a:avLst/>
          </a:prstGeom>
          <a:noFill/>
        </p:spPr>
        <p:txBody>
          <a:bodyPr wrap="square" rtlCol="0">
            <a:spAutoFit/>
          </a:bodyPr>
          <a:lstStyle/>
          <a:p>
            <a:r>
              <a:rPr lang="zh-CN" altLang="en-US" sz="2000" b="1" dirty="0" smtClean="0">
                <a:solidFill>
                  <a:srgbClr val="C00000"/>
                </a:solidFill>
              </a:rPr>
              <a:t>事故原因：</a:t>
            </a:r>
            <a:r>
              <a:rPr lang="zh-CN" altLang="en-US" sz="2000" b="1" dirty="0" smtClean="0"/>
              <a:t>实验时，试剂滴落在油浴中，因油浴未及时更换，导致事故的发生。</a:t>
            </a:r>
            <a:endParaRPr lang="en-US" altLang="zh-CN" sz="2000" b="1" dirty="0" smtClean="0"/>
          </a:p>
        </p:txBody>
      </p:sp>
      <p:sp>
        <p:nvSpPr>
          <p:cNvPr id="20" name="TextBox 19"/>
          <p:cNvSpPr txBox="1"/>
          <p:nvPr/>
        </p:nvSpPr>
        <p:spPr>
          <a:xfrm>
            <a:off x="5076056" y="4625233"/>
            <a:ext cx="3816424" cy="707886"/>
          </a:xfrm>
          <a:prstGeom prst="rect">
            <a:avLst/>
          </a:prstGeom>
          <a:noFill/>
        </p:spPr>
        <p:txBody>
          <a:bodyPr wrap="square" rtlCol="0">
            <a:spAutoFit/>
          </a:bodyPr>
          <a:lstStyle/>
          <a:p>
            <a:r>
              <a:rPr lang="zh-CN" altLang="en-US" sz="2000" b="1" dirty="0" smtClean="0">
                <a:solidFill>
                  <a:srgbClr val="C00000"/>
                </a:solidFill>
              </a:rPr>
              <a:t>经验教训：</a:t>
            </a:r>
            <a:r>
              <a:rPr lang="zh-CN" altLang="en-US" sz="2000" b="1" dirty="0" smtClean="0"/>
              <a:t>经验更换油浴。（另：水泵的循环水必须经常更换）</a:t>
            </a:r>
            <a:endParaRPr lang="en-US" altLang="zh-CN" sz="2000" b="1" dirty="0" smtClean="0"/>
          </a:p>
        </p:txBody>
      </p:sp>
    </p:spTree>
    <p:extLst>
      <p:ext uri="{BB962C8B-B14F-4D97-AF65-F5344CB8AC3E}">
        <p14:creationId xmlns:p14="http://schemas.microsoft.com/office/powerpoint/2010/main" val="31709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0405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3416812" y="1052735"/>
            <a:ext cx="238238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2  </a:t>
            </a:r>
            <a:r>
              <a:rPr lang="zh-CN" altLang="en-US" sz="2400" b="1" dirty="0" smtClean="0">
                <a:solidFill>
                  <a:srgbClr val="C00000"/>
                </a:solidFill>
              </a:rPr>
              <a:t>爆炸事故</a:t>
            </a:r>
            <a:endParaRPr lang="zh-CN" altLang="en-US" sz="2400"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073" y="1711612"/>
            <a:ext cx="45910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9552" y="3545721"/>
            <a:ext cx="8280920" cy="1938992"/>
          </a:xfrm>
          <a:prstGeom prst="rect">
            <a:avLst/>
          </a:prstGeom>
          <a:noFill/>
        </p:spPr>
        <p:txBody>
          <a:bodyPr wrap="square" rtlCol="0">
            <a:spAutoFit/>
          </a:bodyPr>
          <a:lstStyle/>
          <a:p>
            <a:r>
              <a:rPr lang="zh-CN" altLang="en-US" sz="2000" b="1" dirty="0" smtClean="0">
                <a:solidFill>
                  <a:srgbClr val="C00000"/>
                </a:solidFill>
              </a:rPr>
              <a:t>事故经过：</a:t>
            </a:r>
            <a:r>
              <a:rPr lang="zh-CN" altLang="en-US" sz="2000" dirty="0" smtClean="0"/>
              <a:t>用</a:t>
            </a:r>
            <a:r>
              <a:rPr lang="en-US" altLang="zh-CN" sz="2000" dirty="0" smtClean="0"/>
              <a:t>1,4-</a:t>
            </a:r>
            <a:r>
              <a:rPr lang="zh-CN" altLang="en-US" sz="2000" dirty="0" smtClean="0"/>
              <a:t>丁炔二醇和氯化亚砜在吡啶存在下制备</a:t>
            </a:r>
            <a:r>
              <a:rPr lang="en-US" altLang="zh-CN" sz="2000" dirty="0" smtClean="0"/>
              <a:t>4-</a:t>
            </a:r>
            <a:r>
              <a:rPr lang="zh-CN" altLang="en-US" sz="2000" dirty="0" smtClean="0"/>
              <a:t>氯</a:t>
            </a:r>
            <a:r>
              <a:rPr lang="en-US" altLang="zh-CN" sz="2000" dirty="0" smtClean="0"/>
              <a:t>-</a:t>
            </a:r>
            <a:r>
              <a:rPr lang="zh-CN" altLang="en-US" sz="2000" dirty="0" smtClean="0"/>
              <a:t>丁炔</a:t>
            </a:r>
            <a:r>
              <a:rPr lang="en-US" altLang="zh-CN" sz="2000" dirty="0" smtClean="0"/>
              <a:t>-1-</a:t>
            </a:r>
            <a:r>
              <a:rPr lang="zh-CN" altLang="en-US" sz="2000" dirty="0" smtClean="0"/>
              <a:t>醇，反应完成后用乙醚萃取。经过水洗干燥后在常压下蒸去乙醚和苯，剩下</a:t>
            </a:r>
            <a:r>
              <a:rPr lang="en-US" altLang="zh-CN" sz="2000" dirty="0" smtClean="0"/>
              <a:t>500mL</a:t>
            </a:r>
            <a:r>
              <a:rPr lang="zh-CN" altLang="en-US" sz="2000" dirty="0" smtClean="0"/>
              <a:t>有机物，用水泵减压蒸馏，蒸出产物。加热温度</a:t>
            </a:r>
            <a:r>
              <a:rPr lang="en-US" altLang="zh-CN" sz="2000" dirty="0" smtClean="0"/>
              <a:t>110-120</a:t>
            </a:r>
            <a:r>
              <a:rPr lang="en-US" altLang="zh-CN" sz="2000" dirty="0" smtClean="0">
                <a:latin typeface="宋体"/>
                <a:ea typeface="宋体"/>
              </a:rPr>
              <a:t>℃</a:t>
            </a:r>
            <a:r>
              <a:rPr lang="zh-CN" altLang="en-US" sz="2000" dirty="0" smtClean="0">
                <a:latin typeface="宋体"/>
                <a:ea typeface="宋体"/>
              </a:rPr>
              <a:t>，减压</a:t>
            </a:r>
            <a:r>
              <a:rPr lang="en-US" altLang="zh-CN" sz="2000" dirty="0" smtClean="0">
                <a:latin typeface="宋体"/>
                <a:ea typeface="宋体"/>
              </a:rPr>
              <a:t>20mmHg</a:t>
            </a:r>
            <a:r>
              <a:rPr lang="zh-CN" altLang="en-US" sz="2000" dirty="0" smtClean="0">
                <a:latin typeface="宋体"/>
                <a:ea typeface="宋体"/>
              </a:rPr>
              <a:t>，反应瓶</a:t>
            </a:r>
            <a:r>
              <a:rPr lang="en-US" altLang="zh-CN" sz="2000" dirty="0" smtClean="0">
                <a:latin typeface="宋体"/>
                <a:ea typeface="宋体"/>
              </a:rPr>
              <a:t>1000mL</a:t>
            </a:r>
            <a:r>
              <a:rPr lang="zh-CN" altLang="en-US" sz="2000" dirty="0" smtClean="0">
                <a:latin typeface="宋体"/>
                <a:ea typeface="宋体"/>
              </a:rPr>
              <a:t>。当蒸出</a:t>
            </a:r>
            <a:r>
              <a:rPr lang="en-US" altLang="zh-CN" sz="2000" dirty="0" smtClean="0">
                <a:latin typeface="宋体"/>
                <a:ea typeface="宋体"/>
              </a:rPr>
              <a:t>150mL</a:t>
            </a:r>
            <a:r>
              <a:rPr lang="zh-CN" altLang="en-US" sz="2000" dirty="0" smtClean="0">
                <a:latin typeface="宋体"/>
                <a:ea typeface="宋体"/>
              </a:rPr>
              <a:t>产品时，内温急剧上升失去控制，随即发生爆炸。由于通风橱的拉门处于关闭状态，没有造成人员受伤。该反应曾多次重复做过，因反应量很小，未曾发生事故。</a:t>
            </a:r>
            <a:endParaRPr lang="en-US" altLang="zh-CN" sz="2000" dirty="0" smtClean="0"/>
          </a:p>
        </p:txBody>
      </p:sp>
    </p:spTree>
    <p:extLst>
      <p:ext uri="{BB962C8B-B14F-4D97-AF65-F5344CB8AC3E}">
        <p14:creationId xmlns:p14="http://schemas.microsoft.com/office/powerpoint/2010/main" val="62943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0405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3416812" y="1504527"/>
            <a:ext cx="238238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2  </a:t>
            </a:r>
            <a:r>
              <a:rPr lang="zh-CN" altLang="en-US" sz="2400" b="1" dirty="0" smtClean="0">
                <a:solidFill>
                  <a:srgbClr val="C00000"/>
                </a:solidFill>
              </a:rPr>
              <a:t>爆炸事故</a:t>
            </a:r>
            <a:endParaRPr lang="zh-CN" altLang="en-US" sz="2400" b="1" dirty="0">
              <a:solidFill>
                <a:srgbClr val="C00000"/>
              </a:solidFill>
            </a:endParaRPr>
          </a:p>
        </p:txBody>
      </p:sp>
      <p:sp>
        <p:nvSpPr>
          <p:cNvPr id="10" name="TextBox 9"/>
          <p:cNvSpPr txBox="1"/>
          <p:nvPr/>
        </p:nvSpPr>
        <p:spPr>
          <a:xfrm>
            <a:off x="539552" y="2091785"/>
            <a:ext cx="8280920" cy="1323439"/>
          </a:xfrm>
          <a:prstGeom prst="rect">
            <a:avLst/>
          </a:prstGeom>
          <a:noFill/>
        </p:spPr>
        <p:txBody>
          <a:bodyPr wrap="square" rtlCol="0">
            <a:spAutoFit/>
          </a:bodyPr>
          <a:lstStyle/>
          <a:p>
            <a:r>
              <a:rPr lang="zh-CN" altLang="en-US" sz="2000" b="1" dirty="0" smtClean="0">
                <a:solidFill>
                  <a:srgbClr val="C00000"/>
                </a:solidFill>
              </a:rPr>
              <a:t>事故原因：</a:t>
            </a:r>
            <a:r>
              <a:rPr lang="zh-CN" altLang="en-US" sz="2000" dirty="0" smtClean="0"/>
              <a:t>据当事人和其课题组长事后分析，含炔基官能团化合物在加热条件下容易与浓度较高的杂质发生聚合反应，放出大量的热量，导致温度失控引发爆炸。</a:t>
            </a:r>
            <a:r>
              <a:rPr lang="en-US" altLang="zh-CN" sz="2000" dirty="0"/>
              <a:t> 4-</a:t>
            </a:r>
            <a:r>
              <a:rPr lang="zh-CN" altLang="en-US" sz="2000" dirty="0"/>
              <a:t>氯</a:t>
            </a:r>
            <a:r>
              <a:rPr lang="en-US" altLang="zh-CN" sz="2000" dirty="0"/>
              <a:t>-</a:t>
            </a:r>
            <a:r>
              <a:rPr lang="zh-CN" altLang="en-US" sz="2000" dirty="0"/>
              <a:t>丁炔</a:t>
            </a:r>
            <a:r>
              <a:rPr lang="en-US" altLang="zh-CN" sz="2000" dirty="0"/>
              <a:t>-1-</a:t>
            </a:r>
            <a:r>
              <a:rPr lang="zh-CN" altLang="en-US" sz="2000" dirty="0" smtClean="0"/>
              <a:t>醇是含炔基官能团的化合物，可能与反应中产生的杂质在高温下发生聚合反应引发爆炸。</a:t>
            </a:r>
            <a:endParaRPr lang="en-US" altLang="zh-CN" sz="2000" dirty="0" smtClean="0"/>
          </a:p>
        </p:txBody>
      </p:sp>
      <p:sp>
        <p:nvSpPr>
          <p:cNvPr id="7" name="TextBox 6"/>
          <p:cNvSpPr txBox="1"/>
          <p:nvPr/>
        </p:nvSpPr>
        <p:spPr>
          <a:xfrm>
            <a:off x="538990" y="3709481"/>
            <a:ext cx="8280920" cy="1015663"/>
          </a:xfrm>
          <a:prstGeom prst="rect">
            <a:avLst/>
          </a:prstGeom>
          <a:noFill/>
        </p:spPr>
        <p:txBody>
          <a:bodyPr wrap="square" rtlCol="0">
            <a:spAutoFit/>
          </a:bodyPr>
          <a:lstStyle/>
          <a:p>
            <a:r>
              <a:rPr lang="zh-CN" altLang="en-US" sz="2000" b="1" dirty="0" smtClean="0">
                <a:solidFill>
                  <a:srgbClr val="C00000"/>
                </a:solidFill>
              </a:rPr>
              <a:t>经验教训：</a:t>
            </a:r>
            <a:r>
              <a:rPr lang="zh-CN" altLang="en-US" sz="2000" dirty="0" smtClean="0"/>
              <a:t>当事人佩戴了防护镜和手套，并拉下了防爆橱门，因而该事故未造成人员伤害。</a:t>
            </a:r>
            <a:r>
              <a:rPr lang="zh-CN" altLang="zh-CN" sz="2000" dirty="0" smtClean="0"/>
              <a:t>在</a:t>
            </a:r>
            <a:r>
              <a:rPr lang="zh-CN" altLang="zh-CN" sz="2000" dirty="0"/>
              <a:t>实验中使用危险药品或产物比较活泼的，在实验前应对该</a:t>
            </a:r>
            <a:r>
              <a:rPr lang="zh-CN" altLang="zh-CN" sz="2000" dirty="0" smtClean="0"/>
              <a:t>实验过程</a:t>
            </a:r>
            <a:r>
              <a:rPr lang="zh-CN" altLang="zh-CN" sz="2000" dirty="0"/>
              <a:t>中可能出现的危险性有个预案，并落实防范措施</a:t>
            </a:r>
            <a:r>
              <a:rPr lang="zh-CN" altLang="zh-CN" sz="2000" dirty="0" smtClean="0"/>
              <a:t>。</a:t>
            </a:r>
            <a:endParaRPr lang="zh-CN" altLang="zh-CN" sz="2000" dirty="0"/>
          </a:p>
        </p:txBody>
      </p:sp>
    </p:spTree>
    <p:extLst>
      <p:ext uri="{BB962C8B-B14F-4D97-AF65-F5344CB8AC3E}">
        <p14:creationId xmlns:p14="http://schemas.microsoft.com/office/powerpoint/2010/main" val="12192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19"/>
            <a:ext cx="8712968" cy="51050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843808" y="1052736"/>
            <a:ext cx="238238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3  </a:t>
            </a:r>
            <a:r>
              <a:rPr lang="zh-CN" altLang="en-US" sz="2400" b="1" dirty="0" smtClean="0">
                <a:solidFill>
                  <a:srgbClr val="C00000"/>
                </a:solidFill>
              </a:rPr>
              <a:t>封管事故</a:t>
            </a:r>
            <a:endParaRPr lang="zh-CN" altLang="en-US" sz="2400" b="1" dirty="0">
              <a:solidFill>
                <a:srgbClr val="C00000"/>
              </a:solidFill>
            </a:endParaRPr>
          </a:p>
        </p:txBody>
      </p:sp>
      <p:sp>
        <p:nvSpPr>
          <p:cNvPr id="18" name="TextBox 17"/>
          <p:cNvSpPr txBox="1"/>
          <p:nvPr/>
        </p:nvSpPr>
        <p:spPr>
          <a:xfrm>
            <a:off x="4196382" y="1615458"/>
            <a:ext cx="4624089" cy="1938992"/>
          </a:xfrm>
          <a:prstGeom prst="rect">
            <a:avLst/>
          </a:prstGeom>
          <a:noFill/>
        </p:spPr>
        <p:txBody>
          <a:bodyPr wrap="square" rtlCol="0">
            <a:spAutoFit/>
          </a:bodyPr>
          <a:lstStyle/>
          <a:p>
            <a:r>
              <a:rPr lang="zh-CN" altLang="en-US" sz="2000" b="1" dirty="0" smtClean="0">
                <a:solidFill>
                  <a:srgbClr val="C00000"/>
                </a:solidFill>
              </a:rPr>
              <a:t>事故经过：</a:t>
            </a:r>
            <a:r>
              <a:rPr lang="zh-CN" altLang="en-US" sz="2000" dirty="0" smtClean="0"/>
              <a:t>玻璃封管内加入氨水</a:t>
            </a:r>
            <a:r>
              <a:rPr lang="en-US" altLang="zh-CN" sz="2000" dirty="0" smtClean="0"/>
              <a:t>20mL</a:t>
            </a:r>
            <a:r>
              <a:rPr lang="zh-CN" altLang="en-US" sz="2000" dirty="0" smtClean="0"/>
              <a:t>，硫酸亚铁</a:t>
            </a:r>
            <a:r>
              <a:rPr lang="en-US" altLang="zh-CN" sz="2000" dirty="0" smtClean="0"/>
              <a:t>1g</a:t>
            </a:r>
            <a:r>
              <a:rPr lang="zh-CN" altLang="en-US" sz="2000" dirty="0" smtClean="0"/>
              <a:t>，原料</a:t>
            </a:r>
            <a:r>
              <a:rPr lang="en-US" altLang="zh-CN" sz="2000" dirty="0" smtClean="0"/>
              <a:t>4g</a:t>
            </a:r>
            <a:r>
              <a:rPr lang="zh-CN" altLang="en-US" sz="2000" dirty="0" smtClean="0"/>
              <a:t>，加热温度</a:t>
            </a:r>
            <a:r>
              <a:rPr lang="en-US" altLang="zh-CN" sz="2000" dirty="0" smtClean="0"/>
              <a:t>160</a:t>
            </a:r>
            <a:r>
              <a:rPr lang="en-US" altLang="zh-CN" sz="2000" dirty="0" smtClean="0">
                <a:latin typeface="宋体"/>
                <a:ea typeface="宋体"/>
              </a:rPr>
              <a:t>℃</a:t>
            </a:r>
            <a:r>
              <a:rPr lang="zh-CN" altLang="en-US" sz="2000" dirty="0" smtClean="0"/>
              <a:t>。当事人在观察油浴温度时，封管突然发生爆炸，整个反应体系被完全炸碎。当事人额头受伤，幸亏当时戴防护眼镜，才使双眼没有受到伤害。</a:t>
            </a:r>
            <a:endParaRPr lang="en-US" altLang="zh-CN" sz="2000" dirty="0" smtClean="0"/>
          </a:p>
        </p:txBody>
      </p:sp>
      <p:sp>
        <p:nvSpPr>
          <p:cNvPr id="19" name="TextBox 18"/>
          <p:cNvSpPr txBox="1"/>
          <p:nvPr/>
        </p:nvSpPr>
        <p:spPr>
          <a:xfrm>
            <a:off x="4196383" y="3660979"/>
            <a:ext cx="4624088" cy="1323439"/>
          </a:xfrm>
          <a:prstGeom prst="rect">
            <a:avLst/>
          </a:prstGeom>
          <a:noFill/>
        </p:spPr>
        <p:txBody>
          <a:bodyPr wrap="square" rtlCol="0">
            <a:spAutoFit/>
          </a:bodyPr>
          <a:lstStyle/>
          <a:p>
            <a:r>
              <a:rPr lang="zh-CN" altLang="en-US" sz="2000" b="1" dirty="0" smtClean="0">
                <a:solidFill>
                  <a:srgbClr val="C00000"/>
                </a:solidFill>
              </a:rPr>
              <a:t>事故原因：</a:t>
            </a:r>
            <a:r>
              <a:rPr lang="zh-CN" altLang="en-US" sz="2000" dirty="0"/>
              <a:t>玻璃封管不耐高压，且在反应过程中无法检测管内压力。氨水在高温下变为氨气和水蒸气，产生较大的压力，致使玻璃封管</a:t>
            </a:r>
            <a:r>
              <a:rPr lang="zh-CN" altLang="en-US" sz="2000" dirty="0" smtClean="0"/>
              <a:t>爆炸</a:t>
            </a:r>
            <a:endParaRPr lang="en-US" altLang="zh-CN" sz="2000" dirty="0" smtClean="0"/>
          </a:p>
        </p:txBody>
      </p:sp>
      <p:sp>
        <p:nvSpPr>
          <p:cNvPr id="20" name="TextBox 19"/>
          <p:cNvSpPr txBox="1"/>
          <p:nvPr/>
        </p:nvSpPr>
        <p:spPr>
          <a:xfrm>
            <a:off x="4210897" y="4998100"/>
            <a:ext cx="4262010" cy="1015663"/>
          </a:xfrm>
          <a:prstGeom prst="rect">
            <a:avLst/>
          </a:prstGeom>
          <a:noFill/>
        </p:spPr>
        <p:txBody>
          <a:bodyPr wrap="square" rtlCol="0">
            <a:spAutoFit/>
          </a:bodyPr>
          <a:lstStyle/>
          <a:p>
            <a:r>
              <a:rPr lang="zh-CN" altLang="en-US" sz="2000" b="1" dirty="0" smtClean="0">
                <a:solidFill>
                  <a:srgbClr val="C00000"/>
                </a:solidFill>
              </a:rPr>
              <a:t>经验教训：</a:t>
            </a:r>
            <a:r>
              <a:rPr lang="zh-CN" altLang="en-US" sz="2000" dirty="0" smtClean="0"/>
              <a:t>化学实验必须在通风柜内进行，密封系统和有压力的实验必须在特种实验室里进行。</a:t>
            </a:r>
            <a:endParaRPr lang="en-US" altLang="zh-CN" sz="20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49" y="1988840"/>
            <a:ext cx="3761833" cy="334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2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188640"/>
            <a:ext cx="8712968" cy="64807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843808" y="332657"/>
            <a:ext cx="238238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4  </a:t>
            </a:r>
            <a:r>
              <a:rPr lang="zh-CN" altLang="en-US" sz="2400" b="1" dirty="0" smtClean="0">
                <a:solidFill>
                  <a:srgbClr val="C00000"/>
                </a:solidFill>
              </a:rPr>
              <a:t>封管事故</a:t>
            </a:r>
            <a:endParaRPr lang="zh-CN" altLang="en-US" sz="2400" b="1" dirty="0">
              <a:solidFill>
                <a:srgbClr val="C000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705770" y="878385"/>
            <a:ext cx="1986588" cy="176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08" y="908721"/>
            <a:ext cx="18954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79396" y="2627621"/>
            <a:ext cx="2031325" cy="369332"/>
          </a:xfrm>
          <a:prstGeom prst="rect">
            <a:avLst/>
          </a:prstGeom>
        </p:spPr>
        <p:txBody>
          <a:bodyPr wrap="none">
            <a:spAutoFit/>
          </a:bodyPr>
          <a:lstStyle/>
          <a:p>
            <a:r>
              <a:rPr lang="zh-CN" altLang="en-US" dirty="0" smtClean="0"/>
              <a:t>被振落的照明灯罩</a:t>
            </a:r>
            <a:endParaRPr lang="zh-CN" altLang="en-US"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284040" y="908721"/>
            <a:ext cx="1986589" cy="176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2800293" y="2636913"/>
            <a:ext cx="2723823" cy="369332"/>
          </a:xfrm>
          <a:prstGeom prst="rect">
            <a:avLst/>
          </a:prstGeom>
        </p:spPr>
        <p:txBody>
          <a:bodyPr wrap="none">
            <a:spAutoFit/>
          </a:bodyPr>
          <a:lstStyle/>
          <a:p>
            <a:r>
              <a:rPr lang="zh-CN" altLang="en-US" dirty="0" smtClean="0"/>
              <a:t>被爆炸冲击波压平的铝锅</a:t>
            </a:r>
            <a:endParaRPr lang="zh-CN" altLang="en-US" dirty="0"/>
          </a:p>
        </p:txBody>
      </p:sp>
      <p:sp>
        <p:nvSpPr>
          <p:cNvPr id="14" name="矩形 13"/>
          <p:cNvSpPr/>
          <p:nvPr/>
        </p:nvSpPr>
        <p:spPr>
          <a:xfrm>
            <a:off x="5823426" y="2618501"/>
            <a:ext cx="2492990" cy="369332"/>
          </a:xfrm>
          <a:prstGeom prst="rect">
            <a:avLst/>
          </a:prstGeom>
        </p:spPr>
        <p:txBody>
          <a:bodyPr wrap="none">
            <a:spAutoFit/>
          </a:bodyPr>
          <a:lstStyle/>
          <a:p>
            <a:r>
              <a:rPr lang="zh-CN" altLang="en-US" dirty="0" smtClean="0"/>
              <a:t>被炸飞的通风柜玻璃片</a:t>
            </a:r>
            <a:endParaRPr lang="zh-CN" altLang="en-US" dirty="0"/>
          </a:p>
        </p:txBody>
      </p:sp>
      <p:sp>
        <p:nvSpPr>
          <p:cNvPr id="3" name="矩形 2"/>
          <p:cNvSpPr/>
          <p:nvPr/>
        </p:nvSpPr>
        <p:spPr>
          <a:xfrm>
            <a:off x="612796" y="3006245"/>
            <a:ext cx="7991651" cy="2308324"/>
          </a:xfrm>
          <a:prstGeom prst="rect">
            <a:avLst/>
          </a:prstGeom>
        </p:spPr>
        <p:txBody>
          <a:bodyPr wrap="square">
            <a:spAutoFit/>
          </a:bodyPr>
          <a:lstStyle/>
          <a:p>
            <a:r>
              <a:rPr lang="zh-CN" altLang="en-US" b="1" dirty="0" smtClean="0">
                <a:solidFill>
                  <a:srgbClr val="FF0000"/>
                </a:solidFill>
              </a:rPr>
              <a:t>事故经过：</a:t>
            </a:r>
            <a:r>
              <a:rPr lang="zh-CN" altLang="en-US" dirty="0" smtClean="0"/>
              <a:t>蒸馏烧瓶为</a:t>
            </a:r>
            <a:r>
              <a:rPr lang="en-US" altLang="zh-CN" dirty="0" smtClean="0"/>
              <a:t>3L</a:t>
            </a:r>
            <a:r>
              <a:rPr lang="zh-CN" altLang="en-US" dirty="0" smtClean="0"/>
              <a:t>的三口瓶，内有</a:t>
            </a:r>
            <a:r>
              <a:rPr lang="zh-CN" altLang="zh-CN" dirty="0" smtClean="0"/>
              <a:t>4</a:t>
            </a:r>
            <a:r>
              <a:rPr lang="en-US" altLang="zh-CN" dirty="0" smtClean="0"/>
              <a:t>-</a:t>
            </a:r>
            <a:r>
              <a:rPr lang="zh-CN" altLang="zh-CN" dirty="0" smtClean="0"/>
              <a:t>溴</a:t>
            </a:r>
            <a:r>
              <a:rPr lang="zh-CN" altLang="zh-CN" dirty="0"/>
              <a:t>吲哚粗品2.</a:t>
            </a:r>
            <a:r>
              <a:rPr lang="zh-CN" altLang="zh-CN" dirty="0" smtClean="0"/>
              <a:t>2</a:t>
            </a:r>
            <a:r>
              <a:rPr lang="en-US" altLang="zh-CN" dirty="0" smtClean="0"/>
              <a:t>L</a:t>
            </a:r>
            <a:r>
              <a:rPr lang="zh-CN" altLang="zh-CN" dirty="0" smtClean="0"/>
              <a:t>（</a:t>
            </a:r>
            <a:r>
              <a:rPr lang="zh-CN" altLang="zh-CN" dirty="0"/>
              <a:t>约重3K</a:t>
            </a:r>
            <a:r>
              <a:rPr lang="en-US" altLang="zh-CN" dirty="0"/>
              <a:t>g</a:t>
            </a:r>
            <a:r>
              <a:rPr lang="zh-CN" altLang="zh-CN" dirty="0"/>
              <a:t>）。由硅油</a:t>
            </a:r>
            <a:r>
              <a:rPr lang="zh-CN" altLang="zh-CN" dirty="0" smtClean="0"/>
              <a:t>电加热</a:t>
            </a:r>
            <a:r>
              <a:rPr lang="zh-CN" altLang="zh-CN" dirty="0"/>
              <a:t>，从上午9点开始．油浴温度为</a:t>
            </a:r>
            <a:r>
              <a:rPr lang="zh-CN" altLang="zh-CN" dirty="0" smtClean="0"/>
              <a:t>170</a:t>
            </a:r>
            <a:r>
              <a:rPr lang="zh-CN" altLang="en-US" dirty="0">
                <a:latin typeface="宋体"/>
                <a:ea typeface="宋体"/>
              </a:rPr>
              <a:t> ℃</a:t>
            </a:r>
            <a:r>
              <a:rPr lang="zh-CN" altLang="zh-CN" dirty="0" smtClean="0"/>
              <a:t>左右。大约</a:t>
            </a:r>
            <a:r>
              <a:rPr lang="zh-CN" altLang="zh-CN" dirty="0"/>
              <a:t>在10点前馏分蒸完，换接收瓶收集</a:t>
            </a:r>
            <a:r>
              <a:rPr lang="zh-CN" altLang="zh-CN" dirty="0" smtClean="0"/>
              <a:t>馏分（</a:t>
            </a:r>
            <a:r>
              <a:rPr lang="zh-CN" altLang="zh-CN" dirty="0"/>
              <a:t>馏分温度</a:t>
            </a:r>
            <a:r>
              <a:rPr lang="zh-CN" altLang="zh-CN" dirty="0" smtClean="0"/>
              <a:t>140</a:t>
            </a:r>
            <a:r>
              <a:rPr lang="zh-CN" altLang="en-US" dirty="0" smtClean="0">
                <a:latin typeface="宋体"/>
                <a:ea typeface="宋体"/>
              </a:rPr>
              <a:t>℃</a:t>
            </a:r>
            <a:r>
              <a:rPr lang="zh-CN" altLang="zh-CN" dirty="0" smtClean="0"/>
              <a:t>，</a:t>
            </a:r>
            <a:r>
              <a:rPr lang="zh-CN" altLang="zh-CN" dirty="0"/>
              <a:t>接收瓶为2升单口烧瓶）</a:t>
            </a:r>
            <a:r>
              <a:rPr lang="zh-CN" altLang="zh-CN" dirty="0" smtClean="0"/>
              <a:t>。起初</a:t>
            </a:r>
            <a:r>
              <a:rPr lang="zh-CN" altLang="zh-CN" dirty="0"/>
              <a:t>馏分燕出的速度很稳定，大约在接收</a:t>
            </a:r>
            <a:r>
              <a:rPr lang="zh-CN" altLang="zh-CN" dirty="0" smtClean="0"/>
              <a:t>了1</a:t>
            </a:r>
            <a:r>
              <a:rPr lang="en-US" altLang="zh-CN" dirty="0" smtClean="0"/>
              <a:t>L</a:t>
            </a:r>
            <a:r>
              <a:rPr lang="zh-CN" altLang="zh-CN" dirty="0" smtClean="0"/>
              <a:t>时</a:t>
            </a:r>
            <a:r>
              <a:rPr lang="zh-CN" altLang="zh-CN" dirty="0"/>
              <a:t>，馏分不再流出。当事人感觉有点</a:t>
            </a:r>
            <a:r>
              <a:rPr lang="zh-CN" altLang="zh-CN" dirty="0" smtClean="0"/>
              <a:t>不正常</a:t>
            </a:r>
            <a:r>
              <a:rPr lang="zh-CN" altLang="zh-CN" dirty="0"/>
              <a:t>，按以往的收率估计应该有1.8</a:t>
            </a:r>
            <a:r>
              <a:rPr lang="en-US" altLang="zh-CN" dirty="0"/>
              <a:t>-</a:t>
            </a:r>
            <a:r>
              <a:rPr lang="zh-CN" altLang="zh-CN" dirty="0" smtClean="0"/>
              <a:t>2</a:t>
            </a:r>
            <a:r>
              <a:rPr lang="en-US" altLang="zh-CN" dirty="0" smtClean="0"/>
              <a:t>L</a:t>
            </a:r>
            <a:r>
              <a:rPr lang="zh-CN" altLang="zh-CN" dirty="0" smtClean="0"/>
              <a:t>左右</a:t>
            </a:r>
            <a:r>
              <a:rPr lang="zh-CN" altLang="zh-CN" dirty="0"/>
              <a:t>的产品，因此以为是减压燕馏的冷阱</a:t>
            </a:r>
            <a:r>
              <a:rPr lang="zh-CN" altLang="zh-CN" dirty="0" smtClean="0"/>
              <a:t>堵塞导致</a:t>
            </a:r>
            <a:r>
              <a:rPr lang="zh-CN" altLang="zh-CN" dirty="0"/>
              <a:t>真空度下降。在查查了水银减压计未</a:t>
            </a:r>
            <a:r>
              <a:rPr lang="zh-CN" altLang="zh-CN" dirty="0" smtClean="0"/>
              <a:t>发现</a:t>
            </a:r>
            <a:r>
              <a:rPr lang="zh-CN" altLang="zh-CN" dirty="0"/>
              <a:t>真空度下降，此时突然发现就收瓶及</a:t>
            </a:r>
            <a:r>
              <a:rPr lang="zh-CN" altLang="zh-CN" dirty="0" smtClean="0"/>
              <a:t>冷凝管</a:t>
            </a:r>
            <a:r>
              <a:rPr lang="zh-CN" altLang="zh-CN" dirty="0"/>
              <a:t>里有大量白色烟雾涌出，当事人感觉异常</a:t>
            </a:r>
            <a:r>
              <a:rPr lang="zh-CN" altLang="zh-CN" dirty="0" smtClean="0"/>
              <a:t>，</a:t>
            </a:r>
            <a:r>
              <a:rPr lang="zh-CN" altLang="en-US" dirty="0" smtClean="0"/>
              <a:t>就急忙蹲下，此时反应瓶发生了爆炸。</a:t>
            </a:r>
            <a:endParaRPr lang="zh-CN" altLang="zh-CN" dirty="0">
              <a:effectLst/>
            </a:endParaRPr>
          </a:p>
        </p:txBody>
      </p:sp>
      <p:sp>
        <p:nvSpPr>
          <p:cNvPr id="21" name="矩形 20"/>
          <p:cNvSpPr/>
          <p:nvPr/>
        </p:nvSpPr>
        <p:spPr>
          <a:xfrm>
            <a:off x="679900" y="5285541"/>
            <a:ext cx="8032968" cy="369332"/>
          </a:xfrm>
          <a:prstGeom prst="rect">
            <a:avLst/>
          </a:prstGeom>
        </p:spPr>
        <p:txBody>
          <a:bodyPr wrap="none">
            <a:spAutoFit/>
          </a:bodyPr>
          <a:lstStyle/>
          <a:p>
            <a:r>
              <a:rPr lang="zh-CN" altLang="en-US" b="1" dirty="0" smtClean="0">
                <a:solidFill>
                  <a:srgbClr val="FF0000"/>
                </a:solidFill>
              </a:rPr>
              <a:t>事故原因</a:t>
            </a:r>
            <a:r>
              <a:rPr lang="zh-CN" altLang="en-US" dirty="0" smtClean="0"/>
              <a:t>：存放过程中，四氢呋喃可能产生了过氧化物，导致了事故的发生。</a:t>
            </a:r>
            <a:endParaRPr lang="zh-CN" altLang="en-US" dirty="0"/>
          </a:p>
        </p:txBody>
      </p:sp>
      <p:sp>
        <p:nvSpPr>
          <p:cNvPr id="22" name="矩形 21"/>
          <p:cNvSpPr/>
          <p:nvPr/>
        </p:nvSpPr>
        <p:spPr>
          <a:xfrm>
            <a:off x="679927" y="5702542"/>
            <a:ext cx="8270213" cy="646331"/>
          </a:xfrm>
          <a:prstGeom prst="rect">
            <a:avLst/>
          </a:prstGeom>
        </p:spPr>
        <p:txBody>
          <a:bodyPr wrap="none">
            <a:spAutoFit/>
          </a:bodyPr>
          <a:lstStyle/>
          <a:p>
            <a:r>
              <a:rPr lang="zh-CN" altLang="en-US" b="1" dirty="0" smtClean="0">
                <a:solidFill>
                  <a:srgbClr val="FF0000"/>
                </a:solidFill>
              </a:rPr>
              <a:t>经验教训</a:t>
            </a:r>
            <a:r>
              <a:rPr lang="zh-CN" altLang="en-US" dirty="0" smtClean="0"/>
              <a:t>：在使用乙醚、四氢呋喃等可能产生过氧化物的溶剂时，应检验是否有</a:t>
            </a:r>
            <a:endParaRPr lang="en-US" altLang="zh-CN" dirty="0" smtClean="0"/>
          </a:p>
          <a:p>
            <a:r>
              <a:rPr lang="zh-CN" altLang="en-US" dirty="0" smtClean="0"/>
              <a:t>过氧化物存在。在使用中加一点还原剂以防止有过氧化物的产生。</a:t>
            </a:r>
            <a:endParaRPr lang="zh-CN" altLang="en-US" dirty="0"/>
          </a:p>
        </p:txBody>
      </p:sp>
    </p:spTree>
    <p:extLst>
      <p:ext uri="{BB962C8B-B14F-4D97-AF65-F5344CB8AC3E}">
        <p14:creationId xmlns:p14="http://schemas.microsoft.com/office/powerpoint/2010/main" val="380992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188640"/>
            <a:ext cx="8712968" cy="64807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843808" y="332657"/>
            <a:ext cx="238238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5  </a:t>
            </a:r>
            <a:r>
              <a:rPr lang="zh-CN" altLang="en-US" sz="2400" b="1" dirty="0" smtClean="0">
                <a:solidFill>
                  <a:srgbClr val="C00000"/>
                </a:solidFill>
              </a:rPr>
              <a:t>乙醚事故</a:t>
            </a:r>
            <a:endParaRPr lang="zh-CN" altLang="en-US" sz="2400" b="1" dirty="0">
              <a:solidFill>
                <a:srgbClr val="C00000"/>
              </a:solidFill>
            </a:endParaRPr>
          </a:p>
        </p:txBody>
      </p:sp>
      <p:sp>
        <p:nvSpPr>
          <p:cNvPr id="2" name="矩形 1"/>
          <p:cNvSpPr/>
          <p:nvPr/>
        </p:nvSpPr>
        <p:spPr>
          <a:xfrm>
            <a:off x="829079" y="2442955"/>
            <a:ext cx="3647152" cy="369332"/>
          </a:xfrm>
          <a:prstGeom prst="rect">
            <a:avLst/>
          </a:prstGeom>
        </p:spPr>
        <p:txBody>
          <a:bodyPr wrap="none">
            <a:spAutoFit/>
          </a:bodyPr>
          <a:lstStyle/>
          <a:p>
            <a:r>
              <a:rPr lang="zh-CN" altLang="en-US" dirty="0" smtClean="0"/>
              <a:t>被瞬间产生的强大热量烧焦的毛刷</a:t>
            </a:r>
            <a:endParaRPr lang="zh-CN" altLang="en-US" dirty="0"/>
          </a:p>
        </p:txBody>
      </p:sp>
      <p:sp>
        <p:nvSpPr>
          <p:cNvPr id="3" name="矩形 2"/>
          <p:cNvSpPr/>
          <p:nvPr/>
        </p:nvSpPr>
        <p:spPr>
          <a:xfrm>
            <a:off x="612796" y="3006245"/>
            <a:ext cx="8100072" cy="1200329"/>
          </a:xfrm>
          <a:prstGeom prst="rect">
            <a:avLst/>
          </a:prstGeom>
        </p:spPr>
        <p:txBody>
          <a:bodyPr wrap="square">
            <a:spAutoFit/>
          </a:bodyPr>
          <a:lstStyle/>
          <a:p>
            <a:r>
              <a:rPr lang="zh-CN" altLang="en-US" b="1" dirty="0" smtClean="0">
                <a:solidFill>
                  <a:srgbClr val="FF0000"/>
                </a:solidFill>
              </a:rPr>
              <a:t>事故经过</a:t>
            </a:r>
            <a:r>
              <a:rPr lang="zh-CN" altLang="en-US" dirty="0"/>
              <a:t>：当事人对所合成的产</a:t>
            </a:r>
            <a:r>
              <a:rPr lang="zh-CN" altLang="zh-CN" dirty="0"/>
              <a:t>品进行后处理，即用石油醚</a:t>
            </a:r>
            <a:r>
              <a:rPr lang="zh-CN" altLang="zh-CN" dirty="0" smtClean="0"/>
              <a:t>提纯产品</a:t>
            </a:r>
            <a:r>
              <a:rPr lang="zh-CN" altLang="zh-CN" dirty="0"/>
              <a:t>。反应瓶2</a:t>
            </a:r>
            <a:r>
              <a:rPr lang="en-US" altLang="zh-CN" dirty="0"/>
              <a:t>L</a:t>
            </a:r>
            <a:r>
              <a:rPr lang="zh-CN" altLang="zh-CN" dirty="0"/>
              <a:t>，石油醚</a:t>
            </a:r>
            <a:r>
              <a:rPr lang="zh-CN" altLang="zh-CN" dirty="0" smtClean="0"/>
              <a:t>1000</a:t>
            </a:r>
            <a:r>
              <a:rPr lang="en-US" altLang="zh-CN" dirty="0" smtClean="0"/>
              <a:t>mL</a:t>
            </a:r>
            <a:r>
              <a:rPr lang="zh-CN" altLang="zh-CN" dirty="0"/>
              <a:t>（30</a:t>
            </a:r>
            <a:r>
              <a:rPr lang="en-US" altLang="zh-CN" dirty="0"/>
              <a:t>-</a:t>
            </a:r>
            <a:r>
              <a:rPr lang="zh-CN" altLang="zh-CN" dirty="0"/>
              <a:t>60℃），电热套</a:t>
            </a:r>
            <a:r>
              <a:rPr lang="zh-CN" altLang="zh-CN" dirty="0" smtClean="0"/>
              <a:t>加热</a:t>
            </a:r>
            <a:r>
              <a:rPr lang="zh-CN" altLang="zh-CN" dirty="0"/>
              <a:t>回流，冷凝水冷却，至中午11</a:t>
            </a:r>
          </a:p>
          <a:p>
            <a:r>
              <a:rPr lang="zh-CN" altLang="zh-CN" dirty="0"/>
              <a:t>时左右突然发现通风柜内有</a:t>
            </a:r>
            <a:r>
              <a:rPr lang="zh-CN" altLang="zh-CN" dirty="0" smtClean="0"/>
              <a:t>火花闪烁</a:t>
            </a:r>
            <a:r>
              <a:rPr lang="zh-CN" altLang="zh-CN" dirty="0"/>
              <a:t>，接着发生爆炸。爆炸</a:t>
            </a:r>
            <a:r>
              <a:rPr lang="zh-CN" altLang="zh-CN" dirty="0" smtClean="0"/>
              <a:t>引燃了</a:t>
            </a:r>
            <a:r>
              <a:rPr lang="zh-CN" altLang="zh-CN" dirty="0"/>
              <a:t>电热套和周围的纸张，</a:t>
            </a:r>
            <a:r>
              <a:rPr lang="zh-CN" altLang="zh-CN" dirty="0" smtClean="0"/>
              <a:t>当事人立即</a:t>
            </a:r>
            <a:r>
              <a:rPr lang="zh-CN" altLang="zh-CN" dirty="0"/>
              <a:t>拔下电热套插座，并使用</a:t>
            </a:r>
            <a:r>
              <a:rPr lang="zh-CN" altLang="zh-CN" dirty="0" smtClean="0"/>
              <a:t>灭火器</a:t>
            </a:r>
            <a:r>
              <a:rPr lang="zh-CN" altLang="zh-CN" dirty="0"/>
              <a:t>将火</a:t>
            </a:r>
            <a:r>
              <a:rPr lang="zh-CN" altLang="zh-CN" dirty="0" smtClean="0"/>
              <a:t>扑灭</a:t>
            </a:r>
            <a:r>
              <a:rPr lang="zh-CN" altLang="en-US" dirty="0" smtClean="0"/>
              <a:t>。</a:t>
            </a:r>
            <a:endParaRPr lang="zh-CN" altLang="zh-CN" dirty="0"/>
          </a:p>
        </p:txBody>
      </p:sp>
      <p:sp>
        <p:nvSpPr>
          <p:cNvPr id="21" name="矩形 20"/>
          <p:cNvSpPr/>
          <p:nvPr/>
        </p:nvSpPr>
        <p:spPr>
          <a:xfrm>
            <a:off x="679900" y="4293096"/>
            <a:ext cx="8058616" cy="1200329"/>
          </a:xfrm>
          <a:prstGeom prst="rect">
            <a:avLst/>
          </a:prstGeom>
        </p:spPr>
        <p:txBody>
          <a:bodyPr wrap="none">
            <a:spAutoFit/>
          </a:bodyPr>
          <a:lstStyle/>
          <a:p>
            <a:r>
              <a:rPr lang="zh-CN" altLang="en-US" b="1" dirty="0" smtClean="0">
                <a:solidFill>
                  <a:srgbClr val="FF0000"/>
                </a:solidFill>
              </a:rPr>
              <a:t>事故原因</a:t>
            </a:r>
            <a:r>
              <a:rPr lang="zh-CN" altLang="en-US" dirty="0" smtClean="0"/>
              <a:t>：</a:t>
            </a:r>
            <a:r>
              <a:rPr lang="zh-CN" altLang="zh-CN" dirty="0" smtClean="0"/>
              <a:t>所</a:t>
            </a:r>
            <a:r>
              <a:rPr lang="zh-CN" altLang="zh-CN" dirty="0"/>
              <a:t>使用的石油醚是沸点在30</a:t>
            </a:r>
            <a:r>
              <a:rPr lang="en-US" altLang="zh-CN" dirty="0"/>
              <a:t>-</a:t>
            </a:r>
            <a:r>
              <a:rPr lang="zh-CN" altLang="zh-CN" dirty="0"/>
              <a:t>60℃的低沸点溶剂，又因夏天的连续</a:t>
            </a:r>
          </a:p>
          <a:p>
            <a:r>
              <a:rPr lang="zh-CN" altLang="zh-CN" dirty="0"/>
              <a:t>高温。经事后测量自来水温度就达33℃，石油醚未能冷却而大量挥发。当</a:t>
            </a:r>
            <a:r>
              <a:rPr lang="zh-CN" altLang="zh-CN" dirty="0" smtClean="0"/>
              <a:t>石油</a:t>
            </a:r>
            <a:endParaRPr lang="en-US" altLang="zh-CN" dirty="0" smtClean="0"/>
          </a:p>
          <a:p>
            <a:r>
              <a:rPr lang="zh-CN" altLang="zh-CN" dirty="0" smtClean="0"/>
              <a:t>醚蒸汽</a:t>
            </a:r>
            <a:r>
              <a:rPr lang="zh-CN" altLang="zh-CN" dirty="0"/>
              <a:t>与空气混合达到一定比例，遇火星即发生爆炸。</a:t>
            </a:r>
          </a:p>
          <a:p>
            <a:endParaRPr lang="zh-CN" altLang="en-US" dirty="0"/>
          </a:p>
        </p:txBody>
      </p:sp>
      <p:sp>
        <p:nvSpPr>
          <p:cNvPr id="22" name="矩形 21"/>
          <p:cNvSpPr/>
          <p:nvPr/>
        </p:nvSpPr>
        <p:spPr>
          <a:xfrm>
            <a:off x="675514" y="5340686"/>
            <a:ext cx="8270213" cy="923330"/>
          </a:xfrm>
          <a:prstGeom prst="rect">
            <a:avLst/>
          </a:prstGeom>
        </p:spPr>
        <p:txBody>
          <a:bodyPr wrap="none">
            <a:spAutoFit/>
          </a:bodyPr>
          <a:lstStyle/>
          <a:p>
            <a:r>
              <a:rPr lang="zh-CN" altLang="en-US" b="1" dirty="0" smtClean="0">
                <a:solidFill>
                  <a:srgbClr val="FF0000"/>
                </a:solidFill>
              </a:rPr>
              <a:t>经验教训</a:t>
            </a:r>
            <a:r>
              <a:rPr lang="zh-CN" altLang="en-US" dirty="0" smtClean="0"/>
              <a:t>：</a:t>
            </a:r>
            <a:r>
              <a:rPr lang="zh-CN" altLang="zh-CN" dirty="0" smtClean="0"/>
              <a:t>因</a:t>
            </a:r>
            <a:r>
              <a:rPr lang="zh-CN" altLang="zh-CN" dirty="0"/>
              <a:t>回流溶剂时冷却效果不佳致使大量溶剂挥发造成的爆炸事故已发生</a:t>
            </a:r>
          </a:p>
          <a:p>
            <a:r>
              <a:rPr lang="zh-CN" altLang="zh-CN" dirty="0"/>
              <a:t>多起，这起事故再次给我们敲响了警钟。常规的回流实验虽然简单，但必须保证</a:t>
            </a:r>
          </a:p>
          <a:p>
            <a:r>
              <a:rPr lang="zh-CN" altLang="zh-CN" dirty="0"/>
              <a:t>良好的冷凝效果。天气炎热时应避免大量使用溶剂，尤其是低沸点溶剂</a:t>
            </a:r>
            <a:r>
              <a:rPr lang="zh-CN" altLang="zh-CN" dirty="0" smtClean="0"/>
              <a:t>。</a:t>
            </a:r>
            <a:endParaRPr lang="zh-CN" altLang="zh-C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66" y="794322"/>
            <a:ext cx="3820065" cy="153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99" y="876094"/>
            <a:ext cx="36671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27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19"/>
            <a:ext cx="8712968" cy="54006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4604623" y="1089472"/>
            <a:ext cx="269176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6  </a:t>
            </a:r>
            <a:r>
              <a:rPr lang="zh-CN" altLang="en-US" sz="2400" b="1" dirty="0" smtClean="0">
                <a:solidFill>
                  <a:srgbClr val="C00000"/>
                </a:solidFill>
              </a:rPr>
              <a:t>误操作事故</a:t>
            </a:r>
            <a:endParaRPr lang="zh-CN" altLang="en-US" sz="2400" b="1" dirty="0">
              <a:solidFill>
                <a:srgbClr val="C00000"/>
              </a:solidFill>
            </a:endParaRPr>
          </a:p>
        </p:txBody>
      </p:sp>
      <p:sp>
        <p:nvSpPr>
          <p:cNvPr id="18" name="TextBox 17"/>
          <p:cNvSpPr txBox="1"/>
          <p:nvPr/>
        </p:nvSpPr>
        <p:spPr>
          <a:xfrm>
            <a:off x="3347864" y="1615458"/>
            <a:ext cx="5472607" cy="1631216"/>
          </a:xfrm>
          <a:prstGeom prst="rect">
            <a:avLst/>
          </a:prstGeom>
          <a:noFill/>
        </p:spPr>
        <p:txBody>
          <a:bodyPr wrap="square" rtlCol="0">
            <a:spAutoFit/>
          </a:bodyPr>
          <a:lstStyle/>
          <a:p>
            <a:r>
              <a:rPr lang="zh-CN" altLang="en-US" sz="2000" b="1" dirty="0" smtClean="0">
                <a:solidFill>
                  <a:srgbClr val="C00000"/>
                </a:solidFill>
              </a:rPr>
              <a:t>事故经过：</a:t>
            </a:r>
            <a:r>
              <a:rPr lang="zh-CN" altLang="en-US" sz="2000" dirty="0" smtClean="0"/>
              <a:t>玻璃封管内加入氨水</a:t>
            </a:r>
            <a:r>
              <a:rPr lang="en-US" altLang="zh-CN" sz="2000" dirty="0" smtClean="0"/>
              <a:t>20mL</a:t>
            </a:r>
            <a:r>
              <a:rPr lang="zh-CN" altLang="en-US" sz="2000" dirty="0" smtClean="0"/>
              <a:t>，硫酸亚铁</a:t>
            </a:r>
            <a:r>
              <a:rPr lang="en-US" altLang="zh-CN" sz="2000" dirty="0" smtClean="0"/>
              <a:t>1g</a:t>
            </a:r>
            <a:r>
              <a:rPr lang="zh-CN" altLang="en-US" sz="2000" dirty="0" smtClean="0"/>
              <a:t>，原料</a:t>
            </a:r>
            <a:r>
              <a:rPr lang="en-US" altLang="zh-CN" sz="2000" dirty="0" smtClean="0"/>
              <a:t>4g</a:t>
            </a:r>
            <a:r>
              <a:rPr lang="zh-CN" altLang="en-US" sz="2000" dirty="0" smtClean="0"/>
              <a:t>，加热温度</a:t>
            </a:r>
            <a:r>
              <a:rPr lang="en-US" altLang="zh-CN" sz="2000" dirty="0" smtClean="0"/>
              <a:t>160</a:t>
            </a:r>
            <a:r>
              <a:rPr lang="en-US" altLang="zh-CN" sz="2000" dirty="0" smtClean="0">
                <a:latin typeface="宋体"/>
                <a:ea typeface="宋体"/>
              </a:rPr>
              <a:t>℃</a:t>
            </a:r>
            <a:r>
              <a:rPr lang="zh-CN" altLang="en-US" sz="2000" dirty="0" smtClean="0"/>
              <a:t>。当事人在观察油浴温度时，封管突然发生爆炸，整个反应体系被完全炸碎。当事人额头受伤，幸亏当时戴防护眼镜，才使双眼没有受到伤害。</a:t>
            </a:r>
            <a:endParaRPr lang="en-US" altLang="zh-CN" sz="2000" dirty="0" smtClean="0"/>
          </a:p>
        </p:txBody>
      </p:sp>
      <p:sp>
        <p:nvSpPr>
          <p:cNvPr id="19" name="TextBox 18"/>
          <p:cNvSpPr txBox="1"/>
          <p:nvPr/>
        </p:nvSpPr>
        <p:spPr>
          <a:xfrm>
            <a:off x="683568" y="3853497"/>
            <a:ext cx="7920880" cy="1015663"/>
          </a:xfrm>
          <a:prstGeom prst="rect">
            <a:avLst/>
          </a:prstGeom>
          <a:noFill/>
        </p:spPr>
        <p:txBody>
          <a:bodyPr wrap="square" rtlCol="0">
            <a:spAutoFit/>
          </a:bodyPr>
          <a:lstStyle/>
          <a:p>
            <a:r>
              <a:rPr lang="zh-CN" altLang="en-US" sz="2000" b="1" dirty="0" smtClean="0">
                <a:solidFill>
                  <a:srgbClr val="C00000"/>
                </a:solidFill>
              </a:rPr>
              <a:t>事故原因：</a:t>
            </a:r>
            <a:r>
              <a:rPr lang="zh-CN" altLang="zh-CN" sz="2000" dirty="0"/>
              <a:t>该事故是由于当事人在投料时粗心大意，没有仔细核对所要使用的</a:t>
            </a:r>
            <a:r>
              <a:rPr lang="zh-CN" altLang="zh-CN" sz="2000" dirty="0" smtClean="0"/>
              <a:t>化学试剂</a:t>
            </a:r>
            <a:r>
              <a:rPr lang="zh-CN" altLang="zh-CN" sz="2000" dirty="0"/>
              <a:t>而造成的。实验台药品杂乱无序、药品过多也是造成本次事故的主要原因。</a:t>
            </a:r>
          </a:p>
        </p:txBody>
      </p:sp>
      <p:sp>
        <p:nvSpPr>
          <p:cNvPr id="20" name="TextBox 19"/>
          <p:cNvSpPr txBox="1"/>
          <p:nvPr/>
        </p:nvSpPr>
        <p:spPr>
          <a:xfrm>
            <a:off x="689337" y="4941168"/>
            <a:ext cx="7789339" cy="1323439"/>
          </a:xfrm>
          <a:prstGeom prst="rect">
            <a:avLst/>
          </a:prstGeom>
          <a:noFill/>
        </p:spPr>
        <p:txBody>
          <a:bodyPr wrap="square" rtlCol="0">
            <a:spAutoFit/>
          </a:bodyPr>
          <a:lstStyle/>
          <a:p>
            <a:r>
              <a:rPr lang="zh-CN" altLang="en-US" sz="2000" b="1" dirty="0" smtClean="0">
                <a:solidFill>
                  <a:srgbClr val="C00000"/>
                </a:solidFill>
              </a:rPr>
              <a:t>经验教训：</a:t>
            </a:r>
            <a:r>
              <a:rPr lang="zh-CN" altLang="zh-CN" sz="2000" dirty="0"/>
              <a:t>这是一起典型的误操作事故。它告诫我们．在实验操作过程中的每一</a:t>
            </a:r>
            <a:r>
              <a:rPr lang="zh-CN" altLang="zh-CN" sz="2000" dirty="0" smtClean="0"/>
              <a:t>个步骤</a:t>
            </a:r>
            <a:r>
              <a:rPr lang="zh-CN" altLang="zh-CN" sz="2000" dirty="0"/>
              <a:t>都必须仔细、认真，不能有半点马虎；实验台、工作台要保持整洁，不用的</a:t>
            </a:r>
            <a:r>
              <a:rPr lang="zh-CN" altLang="zh-CN" sz="2000" dirty="0" smtClean="0"/>
              <a:t>试剂瓶</a:t>
            </a:r>
            <a:r>
              <a:rPr lang="zh-CN" altLang="zh-CN" sz="2000" dirty="0"/>
              <a:t>要摆放到试剂架上．避免试剂打翻或误用造成的事故。</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37" y="1164470"/>
            <a:ext cx="2665743" cy="253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36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476672"/>
            <a:ext cx="8712968" cy="58326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397628" y="620688"/>
            <a:ext cx="4530407"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7 </a:t>
            </a:r>
            <a:r>
              <a:rPr lang="zh-CN" altLang="en-US" sz="2400" b="1" dirty="0" smtClean="0">
                <a:solidFill>
                  <a:srgbClr val="C00000"/>
                </a:solidFill>
              </a:rPr>
              <a:t>暨南大学</a:t>
            </a:r>
            <a:r>
              <a:rPr lang="zh-CN" altLang="en-US" sz="2400" b="1" dirty="0">
                <a:solidFill>
                  <a:srgbClr val="C00000"/>
                </a:solidFill>
              </a:rPr>
              <a:t>实验楼火灾事故</a:t>
            </a:r>
          </a:p>
        </p:txBody>
      </p:sp>
      <p:sp>
        <p:nvSpPr>
          <p:cNvPr id="3" name="矩形 2"/>
          <p:cNvSpPr/>
          <p:nvPr/>
        </p:nvSpPr>
        <p:spPr>
          <a:xfrm>
            <a:off x="612796" y="3894148"/>
            <a:ext cx="8100072" cy="1477328"/>
          </a:xfrm>
          <a:prstGeom prst="rect">
            <a:avLst/>
          </a:prstGeom>
        </p:spPr>
        <p:txBody>
          <a:bodyPr wrap="square">
            <a:spAutoFit/>
          </a:bodyPr>
          <a:lstStyle/>
          <a:p>
            <a:r>
              <a:rPr lang="zh-CN" altLang="en-US" b="1" dirty="0" smtClean="0">
                <a:solidFill>
                  <a:srgbClr val="FF0000"/>
                </a:solidFill>
              </a:rPr>
              <a:t>事故简介</a:t>
            </a:r>
            <a:r>
              <a:rPr lang="zh-CN" altLang="en-US" dirty="0" smtClean="0"/>
              <a:t>：</a:t>
            </a:r>
            <a:r>
              <a:rPr lang="en-US" altLang="zh-CN" dirty="0"/>
              <a:t>2011</a:t>
            </a:r>
            <a:r>
              <a:rPr lang="zh-CN" altLang="en-US" dirty="0"/>
              <a:t>年</a:t>
            </a:r>
            <a:r>
              <a:rPr lang="en-US" altLang="zh-CN" dirty="0"/>
              <a:t>11</a:t>
            </a:r>
            <a:r>
              <a:rPr lang="zh-CN" altLang="en-US" dirty="0"/>
              <a:t>月</a:t>
            </a:r>
            <a:r>
              <a:rPr lang="en-US" altLang="zh-CN" dirty="0"/>
              <a:t>17</a:t>
            </a:r>
            <a:r>
              <a:rPr lang="zh-CN" altLang="en-US" dirty="0"/>
              <a:t>日凌晨</a:t>
            </a:r>
            <a:r>
              <a:rPr lang="en-US" altLang="zh-CN" dirty="0"/>
              <a:t>4</a:t>
            </a:r>
            <a:r>
              <a:rPr lang="zh-CN" altLang="en-US" dirty="0"/>
              <a:t>时许，暨南大学实验楼一层有机化学实验室突然起火，大火蔓延至实验楼二、三层，顶层发电机也被波及。实验室内大量化学用品被点燃，散发大量有毒气体。发现火势后，值班保安和老师紧急报警，随后约</a:t>
            </a:r>
            <a:r>
              <a:rPr lang="en-US" altLang="zh-CN" dirty="0"/>
              <a:t>8</a:t>
            </a:r>
            <a:r>
              <a:rPr lang="zh-CN" altLang="en-US" dirty="0"/>
              <a:t>辆消防车赶到现场，直至清晨</a:t>
            </a:r>
            <a:r>
              <a:rPr lang="en-US" altLang="zh-CN" dirty="0"/>
              <a:t>6</a:t>
            </a:r>
            <a:r>
              <a:rPr lang="zh-CN" altLang="en-US" dirty="0"/>
              <a:t>时许，终于将大火扑灭。着火实验室过火面积达</a:t>
            </a:r>
            <a:r>
              <a:rPr lang="en-US" altLang="zh-CN" dirty="0"/>
              <a:t>30</a:t>
            </a:r>
            <a:r>
              <a:rPr lang="zh-CN" altLang="en-US" dirty="0"/>
              <a:t>平方米，所幸未造成人员伤亡。</a:t>
            </a:r>
            <a:endParaRPr lang="zh-CN" altLang="zh-CN" dirty="0"/>
          </a:p>
        </p:txBody>
      </p:sp>
      <p:sp>
        <p:nvSpPr>
          <p:cNvPr id="21" name="矩形 20"/>
          <p:cNvSpPr/>
          <p:nvPr/>
        </p:nvSpPr>
        <p:spPr>
          <a:xfrm>
            <a:off x="611560" y="5517232"/>
            <a:ext cx="5731056" cy="369332"/>
          </a:xfrm>
          <a:prstGeom prst="rect">
            <a:avLst/>
          </a:prstGeom>
        </p:spPr>
        <p:txBody>
          <a:bodyPr wrap="none">
            <a:spAutoFit/>
          </a:bodyPr>
          <a:lstStyle/>
          <a:p>
            <a:r>
              <a:rPr lang="zh-CN" altLang="en-US" b="1" dirty="0" smtClean="0">
                <a:solidFill>
                  <a:srgbClr val="FF0000"/>
                </a:solidFill>
              </a:rPr>
              <a:t>事故原因</a:t>
            </a:r>
            <a:r>
              <a:rPr lang="zh-CN" altLang="en-US" dirty="0" smtClean="0"/>
              <a:t>：化学品</a:t>
            </a:r>
            <a:r>
              <a:rPr lang="zh-CN" altLang="en-US" dirty="0"/>
              <a:t>混放发生化学反应，同时电线短路。</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287" y="1202432"/>
            <a:ext cx="51149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22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7544" y="1124744"/>
            <a:ext cx="7992888" cy="478721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67544" y="1268760"/>
            <a:ext cx="8280920" cy="4643194"/>
          </a:xfrm>
          <a:prstGeom prst="rect">
            <a:avLst/>
          </a:prstGeom>
        </p:spPr>
        <p:txBody>
          <a:bodyPr wrap="square">
            <a:spAutoFit/>
          </a:bodyPr>
          <a:lstStyle/>
          <a:p>
            <a:pPr>
              <a:lnSpc>
                <a:spcPct val="150000"/>
              </a:lnSpc>
            </a:pPr>
            <a:r>
              <a:rPr lang="en-US" altLang="zh-CN" sz="2400" dirty="0" smtClean="0"/>
              <a:t>       </a:t>
            </a:r>
            <a:r>
              <a:rPr lang="zh-CN" altLang="zh-CN" sz="2200" dirty="0" smtClean="0"/>
              <a:t>化学</a:t>
            </a:r>
            <a:r>
              <a:rPr lang="zh-CN" altLang="zh-CN" sz="2200" dirty="0"/>
              <a:t>实验室里，安全是非常重要的，它常常</a:t>
            </a:r>
            <a:r>
              <a:rPr lang="zh-CN" altLang="zh-CN" sz="2200" dirty="0" smtClean="0"/>
              <a:t>潜藏着</a:t>
            </a:r>
            <a:r>
              <a:rPr lang="zh-CN" altLang="zh-CN" sz="2200" dirty="0"/>
              <a:t>诸如发生爆炸、着火、中毒、灼伤、割伤、触电</a:t>
            </a:r>
            <a:r>
              <a:rPr lang="zh-CN" altLang="zh-CN" sz="2200" dirty="0" smtClean="0"/>
              <a:t>等事故</a:t>
            </a:r>
            <a:r>
              <a:rPr lang="zh-CN" altLang="zh-CN" sz="2200" dirty="0"/>
              <a:t>的危险性。虽然知道许多化学药品易燃易爆，</a:t>
            </a:r>
            <a:r>
              <a:rPr lang="zh-CN" altLang="zh-CN" sz="2200" dirty="0" smtClean="0"/>
              <a:t>一些</a:t>
            </a:r>
            <a:r>
              <a:rPr lang="zh-CN" altLang="zh-CN" sz="2200" dirty="0"/>
              <a:t>化学药品对身体有害，但是每天都要接触这些东西</a:t>
            </a:r>
            <a:r>
              <a:rPr lang="zh-CN" altLang="zh-CN" sz="2200" dirty="0" smtClean="0"/>
              <a:t>，安全</a:t>
            </a:r>
            <a:r>
              <a:rPr lang="zh-CN" altLang="zh-CN" sz="2200" dirty="0"/>
              <a:t>意识也就逐渐淡漠了。有因人员操作不慎、</a:t>
            </a:r>
            <a:r>
              <a:rPr lang="zh-CN" altLang="zh-CN" sz="2200" dirty="0" smtClean="0"/>
              <a:t>使用不当</a:t>
            </a:r>
            <a:r>
              <a:rPr lang="zh-CN" altLang="zh-CN" sz="2200" dirty="0"/>
              <a:t>和粗心大意酿发的人为责任事故；有因仪器</a:t>
            </a:r>
            <a:r>
              <a:rPr lang="zh-CN" altLang="zh-CN" sz="2200" dirty="0" smtClean="0"/>
              <a:t>设备或</a:t>
            </a:r>
            <a:r>
              <a:rPr lang="zh-CN" altLang="zh-CN" sz="2200" dirty="0"/>
              <a:t>各种管线年久老化损坏酿发的设备设施事故；有</a:t>
            </a:r>
            <a:r>
              <a:rPr lang="zh-CN" altLang="zh-CN" sz="2200" dirty="0" smtClean="0"/>
              <a:t>因自然现象</a:t>
            </a:r>
            <a:r>
              <a:rPr lang="zh-CN" altLang="zh-CN" sz="2200" dirty="0"/>
              <a:t>酿发的自然灾害事故；爆炸性事故的发生</a:t>
            </a:r>
            <a:r>
              <a:rPr lang="zh-CN" altLang="zh-CN" sz="2200" dirty="0" smtClean="0"/>
              <a:t>，多</a:t>
            </a:r>
            <a:r>
              <a:rPr lang="zh-CN" altLang="zh-CN" sz="2200" dirty="0"/>
              <a:t>为人员违反操作规程引燃易燃物品，或仪器设备</a:t>
            </a:r>
            <a:r>
              <a:rPr lang="zh-CN" altLang="zh-CN" sz="2200" dirty="0" smtClean="0"/>
              <a:t>或各种</a:t>
            </a:r>
            <a:r>
              <a:rPr lang="zh-CN" altLang="zh-CN" sz="2200" dirty="0"/>
              <a:t>管线年久老化损坏酿发的设备设施事故，易燃</a:t>
            </a:r>
            <a:r>
              <a:rPr lang="zh-CN" altLang="zh-CN" sz="2200" dirty="0" smtClean="0"/>
              <a:t>爆物品</a:t>
            </a:r>
            <a:r>
              <a:rPr lang="zh-CN" altLang="zh-CN" sz="2200" dirty="0"/>
              <a:t>泄漏，遇火花引发爆炸。</a:t>
            </a:r>
          </a:p>
        </p:txBody>
      </p:sp>
      <p:sp>
        <p:nvSpPr>
          <p:cNvPr id="30" name="TextBox 29"/>
          <p:cNvSpPr txBox="1"/>
          <p:nvPr/>
        </p:nvSpPr>
        <p:spPr>
          <a:xfrm>
            <a:off x="453030" y="1102514"/>
            <a:ext cx="803425" cy="461665"/>
          </a:xfrm>
          <a:prstGeom prst="rect">
            <a:avLst/>
          </a:prstGeom>
          <a:noFill/>
        </p:spPr>
        <p:txBody>
          <a:bodyPr wrap="none" rtlCol="0">
            <a:spAutoFit/>
          </a:bodyPr>
          <a:lstStyle/>
          <a:p>
            <a:r>
              <a:rPr lang="zh-CN" altLang="en-US" sz="2400" b="1" dirty="0" smtClean="0">
                <a:solidFill>
                  <a:srgbClr val="C00000"/>
                </a:solidFill>
              </a:rPr>
              <a:t>前言</a:t>
            </a:r>
            <a:endParaRPr lang="zh-CN" altLang="en-US" sz="2400" b="1" dirty="0">
              <a:solidFill>
                <a:srgbClr val="C00000"/>
              </a:solidFill>
            </a:endParaRPr>
          </a:p>
        </p:txBody>
      </p:sp>
    </p:spTree>
    <p:extLst>
      <p:ext uri="{BB962C8B-B14F-4D97-AF65-F5344CB8AC3E}">
        <p14:creationId xmlns:p14="http://schemas.microsoft.com/office/powerpoint/2010/main" val="307543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1556791"/>
            <a:ext cx="8712968" cy="388843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843808" y="1700808"/>
            <a:ext cx="3001143"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8  </a:t>
            </a:r>
            <a:r>
              <a:rPr lang="zh-CN" altLang="en-US" sz="2400" b="1" dirty="0" smtClean="0">
                <a:solidFill>
                  <a:srgbClr val="C00000"/>
                </a:solidFill>
              </a:rPr>
              <a:t>色谱操作事故</a:t>
            </a:r>
            <a:endParaRPr lang="zh-CN" altLang="en-US" sz="2400" b="1" dirty="0">
              <a:solidFill>
                <a:srgbClr val="C00000"/>
              </a:solidFill>
            </a:endParaRPr>
          </a:p>
        </p:txBody>
      </p:sp>
      <p:sp>
        <p:nvSpPr>
          <p:cNvPr id="18" name="TextBox 17"/>
          <p:cNvSpPr txBox="1"/>
          <p:nvPr/>
        </p:nvSpPr>
        <p:spPr>
          <a:xfrm>
            <a:off x="539552" y="2263530"/>
            <a:ext cx="8280919" cy="1015663"/>
          </a:xfrm>
          <a:prstGeom prst="rect">
            <a:avLst/>
          </a:prstGeom>
          <a:noFill/>
        </p:spPr>
        <p:txBody>
          <a:bodyPr wrap="square" rtlCol="0">
            <a:spAutoFit/>
          </a:bodyPr>
          <a:lstStyle/>
          <a:p>
            <a:r>
              <a:rPr lang="zh-CN" altLang="zh-CN" sz="2000" b="1" dirty="0">
                <a:solidFill>
                  <a:srgbClr val="FF0000"/>
                </a:solidFill>
              </a:rPr>
              <a:t>事故经过</a:t>
            </a:r>
            <a:r>
              <a:rPr lang="zh-CN" altLang="zh-CN" sz="2000" dirty="0"/>
              <a:t>：某化验室正准备开启的一台1O</a:t>
            </a:r>
            <a:r>
              <a:rPr lang="en-US" altLang="zh-CN" sz="2000" dirty="0"/>
              <a:t>2</a:t>
            </a:r>
            <a:r>
              <a:rPr lang="zh-CN" altLang="zh-CN" sz="2000" dirty="0"/>
              <a:t>G型气相色谱仪柱箱忽然爆炸。柱箱</a:t>
            </a:r>
            <a:r>
              <a:rPr lang="zh-CN" altLang="zh-CN" sz="2000" dirty="0" smtClean="0"/>
              <a:t>的前门</a:t>
            </a:r>
            <a:r>
              <a:rPr lang="zh-CN" altLang="zh-CN" sz="2000" dirty="0"/>
              <a:t>被炸到2米多远，已变形，柱箱内的加热丝、热电偶、风机等都损坏。</a:t>
            </a:r>
          </a:p>
        </p:txBody>
      </p:sp>
      <p:sp>
        <p:nvSpPr>
          <p:cNvPr id="19" name="TextBox 18"/>
          <p:cNvSpPr txBox="1"/>
          <p:nvPr/>
        </p:nvSpPr>
        <p:spPr>
          <a:xfrm>
            <a:off x="539552" y="3446325"/>
            <a:ext cx="8136903" cy="1631216"/>
          </a:xfrm>
          <a:prstGeom prst="rect">
            <a:avLst/>
          </a:prstGeom>
          <a:noFill/>
        </p:spPr>
        <p:txBody>
          <a:bodyPr wrap="square" rtlCol="0">
            <a:spAutoFit/>
          </a:bodyPr>
          <a:lstStyle/>
          <a:p>
            <a:r>
              <a:rPr lang="zh-CN" altLang="zh-CN" sz="2000" b="1" dirty="0">
                <a:solidFill>
                  <a:srgbClr val="FF0000"/>
                </a:solidFill>
              </a:rPr>
              <a:t>事故原因</a:t>
            </a:r>
            <a:r>
              <a:rPr lang="zh-CN" altLang="zh-CN" sz="2000" dirty="0"/>
              <a:t>：2个月前维修人员把色谱柱自行卸下，而另一名化验员在不知情的</a:t>
            </a:r>
            <a:r>
              <a:rPr lang="zh-CN" altLang="zh-CN" sz="2000" dirty="0" smtClean="0"/>
              <a:t>情况下</a:t>
            </a:r>
            <a:r>
              <a:rPr lang="zh-CN" altLang="zh-CN" sz="2000" dirty="0"/>
              <a:t>，开启氢气，通电后发生了这起事故。当时，幸亏这名化验员站在仪器旁边</a:t>
            </a:r>
            <a:r>
              <a:rPr lang="zh-CN" altLang="zh-CN" sz="2000" dirty="0" smtClean="0"/>
              <a:t>，幸免</a:t>
            </a:r>
            <a:r>
              <a:rPr lang="zh-CN" altLang="zh-CN" sz="2000" dirty="0"/>
              <a:t>了伤害事故。化验员在每次开机前都应检查一下气路，仪器维修人员对</a:t>
            </a:r>
            <a:r>
              <a:rPr lang="zh-CN" altLang="zh-CN" sz="2000" dirty="0" smtClean="0"/>
              <a:t>仪器进行</a:t>
            </a:r>
            <a:r>
              <a:rPr lang="zh-CN" altLang="zh-CN" sz="2000" dirty="0"/>
              <a:t>改动后，应通知相关的使用人员并挂牌，而2人都没有按规定操作。</a:t>
            </a:r>
          </a:p>
        </p:txBody>
      </p:sp>
    </p:spTree>
    <p:extLst>
      <p:ext uri="{BB962C8B-B14F-4D97-AF65-F5344CB8AC3E}">
        <p14:creationId xmlns:p14="http://schemas.microsoft.com/office/powerpoint/2010/main" val="106690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1556791"/>
            <a:ext cx="8712968" cy="453650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843808" y="1700808"/>
            <a:ext cx="3310522" cy="461665"/>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9  </a:t>
            </a:r>
            <a:r>
              <a:rPr lang="zh-CN" altLang="en-US" sz="2400" b="1" dirty="0" smtClean="0">
                <a:solidFill>
                  <a:srgbClr val="C00000"/>
                </a:solidFill>
              </a:rPr>
              <a:t>气体误操作事故</a:t>
            </a:r>
            <a:endParaRPr lang="zh-CN" altLang="en-US" sz="2400" b="1" dirty="0">
              <a:solidFill>
                <a:srgbClr val="C00000"/>
              </a:solidFill>
            </a:endParaRPr>
          </a:p>
        </p:txBody>
      </p:sp>
      <p:sp>
        <p:nvSpPr>
          <p:cNvPr id="18" name="TextBox 17"/>
          <p:cNvSpPr txBox="1"/>
          <p:nvPr/>
        </p:nvSpPr>
        <p:spPr>
          <a:xfrm>
            <a:off x="539552" y="2263530"/>
            <a:ext cx="8280919" cy="1631216"/>
          </a:xfrm>
          <a:prstGeom prst="rect">
            <a:avLst/>
          </a:prstGeom>
          <a:noFill/>
        </p:spPr>
        <p:txBody>
          <a:bodyPr wrap="square" rtlCol="0">
            <a:spAutoFit/>
          </a:bodyPr>
          <a:lstStyle/>
          <a:p>
            <a:r>
              <a:rPr lang="zh-CN" altLang="zh-CN" sz="2000" b="1" dirty="0">
                <a:solidFill>
                  <a:srgbClr val="FF0000"/>
                </a:solidFill>
              </a:rPr>
              <a:t>事故经过</a:t>
            </a:r>
            <a:r>
              <a:rPr lang="zh-CN" altLang="zh-CN" sz="2000" dirty="0" smtClean="0"/>
              <a:t>：</a:t>
            </a:r>
            <a:r>
              <a:rPr lang="zh-CN" altLang="en-US" sz="2000" dirty="0"/>
              <a:t> </a:t>
            </a:r>
            <a:r>
              <a:rPr lang="en-US" altLang="zh-CN" sz="2000" dirty="0"/>
              <a:t>2009</a:t>
            </a:r>
            <a:r>
              <a:rPr lang="zh-CN" altLang="en-US" sz="2000" dirty="0"/>
              <a:t>年</a:t>
            </a:r>
            <a:r>
              <a:rPr lang="en-US" altLang="zh-CN" sz="2000" dirty="0"/>
              <a:t>7</a:t>
            </a:r>
            <a:r>
              <a:rPr lang="zh-CN" altLang="en-US" sz="2000" dirty="0"/>
              <a:t>月</a:t>
            </a:r>
            <a:r>
              <a:rPr lang="en-US" altLang="zh-CN" sz="2000" dirty="0"/>
              <a:t>3</a:t>
            </a:r>
            <a:r>
              <a:rPr lang="zh-CN" altLang="en-US" sz="2000" dirty="0"/>
              <a:t>号中午</a:t>
            </a:r>
            <a:r>
              <a:rPr lang="en-US" altLang="zh-CN" sz="2000" dirty="0"/>
              <a:t>12</a:t>
            </a:r>
            <a:r>
              <a:rPr lang="zh-CN" altLang="en-US" sz="2000" dirty="0"/>
              <a:t>时</a:t>
            </a:r>
            <a:r>
              <a:rPr lang="en-US" altLang="zh-CN" sz="2000" dirty="0"/>
              <a:t>30</a:t>
            </a:r>
            <a:r>
              <a:rPr lang="zh-CN" altLang="en-US" sz="2000" dirty="0"/>
              <a:t>分许。浙大理学化学系博士生袁某发现博士研究生于某昏厥倒在催化研究室</a:t>
            </a:r>
            <a:r>
              <a:rPr lang="en-US" altLang="zh-CN" sz="2000" dirty="0"/>
              <a:t>211</a:t>
            </a:r>
            <a:r>
              <a:rPr lang="zh-CN" altLang="en-US" sz="2000" dirty="0"/>
              <a:t>室，便呼喊老师寻求帮助，并拨打</a:t>
            </a:r>
            <a:r>
              <a:rPr lang="en-US" altLang="zh-CN" sz="2000" dirty="0"/>
              <a:t>120</a:t>
            </a:r>
            <a:r>
              <a:rPr lang="zh-CN" altLang="en-US" sz="2000" dirty="0"/>
              <a:t>急救电话。袁某随后也晕倒在地。</a:t>
            </a:r>
            <a:r>
              <a:rPr lang="en-US" altLang="zh-CN" sz="2000" dirty="0"/>
              <a:t>12</a:t>
            </a:r>
            <a:r>
              <a:rPr lang="zh-CN" altLang="en-US" sz="2000" dirty="0"/>
              <a:t>时</a:t>
            </a:r>
            <a:r>
              <a:rPr lang="en-US" altLang="zh-CN" sz="2000" dirty="0"/>
              <a:t>58</a:t>
            </a:r>
            <a:r>
              <a:rPr lang="zh-CN" altLang="en-US" sz="2000" dirty="0"/>
              <a:t>分，</a:t>
            </a:r>
            <a:r>
              <a:rPr lang="en-US" altLang="zh-CN" sz="2000" dirty="0"/>
              <a:t>120</a:t>
            </a:r>
            <a:r>
              <a:rPr lang="zh-CN" altLang="en-US" sz="2000" dirty="0"/>
              <a:t>急救车抵达现场，将于某和袁某送往医院。</a:t>
            </a:r>
            <a:r>
              <a:rPr lang="en-US" altLang="zh-CN" sz="2000" dirty="0"/>
              <a:t>13</a:t>
            </a:r>
            <a:r>
              <a:rPr lang="zh-CN" altLang="en-US" sz="2000" dirty="0"/>
              <a:t>时</a:t>
            </a:r>
            <a:r>
              <a:rPr lang="en-US" altLang="zh-CN" sz="2000" dirty="0"/>
              <a:t>50</a:t>
            </a:r>
            <a:r>
              <a:rPr lang="zh-CN" altLang="en-US" sz="2000" dirty="0"/>
              <a:t>分，省立德医院急救中心宣布于某抢救无效死亡。袁某留院观察治疗，于次日出院。</a:t>
            </a:r>
            <a:endParaRPr lang="zh-CN" altLang="zh-CN" sz="2000" dirty="0"/>
          </a:p>
        </p:txBody>
      </p:sp>
      <p:sp>
        <p:nvSpPr>
          <p:cNvPr id="19" name="TextBox 18"/>
          <p:cNvSpPr txBox="1"/>
          <p:nvPr/>
        </p:nvSpPr>
        <p:spPr>
          <a:xfrm>
            <a:off x="539552" y="4030032"/>
            <a:ext cx="8136903" cy="1015663"/>
          </a:xfrm>
          <a:prstGeom prst="rect">
            <a:avLst/>
          </a:prstGeom>
          <a:noFill/>
        </p:spPr>
        <p:txBody>
          <a:bodyPr wrap="square" rtlCol="0">
            <a:spAutoFit/>
          </a:bodyPr>
          <a:lstStyle/>
          <a:p>
            <a:r>
              <a:rPr lang="zh-CN" altLang="zh-CN" sz="2000" b="1" dirty="0">
                <a:solidFill>
                  <a:srgbClr val="FF0000"/>
                </a:solidFill>
              </a:rPr>
              <a:t>事故原因</a:t>
            </a:r>
            <a:r>
              <a:rPr lang="zh-CN" altLang="zh-CN" sz="2000" dirty="0" smtClean="0"/>
              <a:t>：</a:t>
            </a:r>
            <a:r>
              <a:rPr lang="zh-CN" altLang="en-US" sz="2000" dirty="0"/>
              <a:t>经初步调查发现，浙大化学系教师莫某、浙江某高校教师徐某，于事发当日在化学系催化研究所做实验过程中，存在误将本应接入</a:t>
            </a:r>
            <a:r>
              <a:rPr lang="en-US" altLang="zh-CN" sz="2000" dirty="0"/>
              <a:t>307</a:t>
            </a:r>
            <a:r>
              <a:rPr lang="zh-CN" altLang="en-US" sz="2000" dirty="0"/>
              <a:t>实验室的一氧化碳气体接至通向</a:t>
            </a:r>
            <a:r>
              <a:rPr lang="en-US" altLang="zh-CN" sz="2000" dirty="0"/>
              <a:t>211</a:t>
            </a:r>
            <a:r>
              <a:rPr lang="zh-CN" altLang="en-US" sz="2000" dirty="0"/>
              <a:t>室输气管的行为。</a:t>
            </a:r>
            <a:endParaRPr lang="zh-CN" altLang="zh-CN" sz="2000" dirty="0"/>
          </a:p>
        </p:txBody>
      </p:sp>
    </p:spTree>
    <p:extLst>
      <p:ext uri="{BB962C8B-B14F-4D97-AF65-F5344CB8AC3E}">
        <p14:creationId xmlns:p14="http://schemas.microsoft.com/office/powerpoint/2010/main" val="318055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1556791"/>
            <a:ext cx="8712968" cy="453650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2267744" y="1700807"/>
            <a:ext cx="5253361" cy="830997"/>
          </a:xfrm>
          <a:prstGeom prst="rect">
            <a:avLst/>
          </a:prstGeom>
          <a:noFill/>
        </p:spPr>
        <p:txBody>
          <a:bodyPr wrap="none" rtlCol="0">
            <a:spAutoFit/>
          </a:bodyPr>
          <a:lstStyle/>
          <a:p>
            <a:r>
              <a:rPr lang="zh-CN" altLang="en-US" sz="2400" b="1" dirty="0" smtClean="0">
                <a:solidFill>
                  <a:srgbClr val="C00000"/>
                </a:solidFill>
              </a:rPr>
              <a:t>案例</a:t>
            </a:r>
            <a:r>
              <a:rPr lang="en-US" altLang="zh-CN" sz="2400" b="1" dirty="0" smtClean="0">
                <a:solidFill>
                  <a:srgbClr val="C00000"/>
                </a:solidFill>
              </a:rPr>
              <a:t>10 </a:t>
            </a:r>
            <a:r>
              <a:rPr lang="zh-CN" altLang="zh-CN" sz="2400" b="1" dirty="0" smtClean="0">
                <a:solidFill>
                  <a:srgbClr val="C00000"/>
                </a:solidFill>
              </a:rPr>
              <a:t>中科院</a:t>
            </a:r>
            <a:r>
              <a:rPr lang="zh-CN" altLang="zh-CN" sz="2400" b="1" dirty="0">
                <a:solidFill>
                  <a:srgbClr val="C00000"/>
                </a:solidFill>
              </a:rPr>
              <a:t>化学所高压反应釜爆炸</a:t>
            </a:r>
          </a:p>
          <a:p>
            <a:endParaRPr lang="zh-CN" altLang="en-US" sz="2400" b="1" dirty="0">
              <a:solidFill>
                <a:srgbClr val="C00000"/>
              </a:solidFill>
            </a:endParaRPr>
          </a:p>
        </p:txBody>
      </p:sp>
      <p:sp>
        <p:nvSpPr>
          <p:cNvPr id="18" name="TextBox 17"/>
          <p:cNvSpPr txBox="1"/>
          <p:nvPr/>
        </p:nvSpPr>
        <p:spPr>
          <a:xfrm>
            <a:off x="539552" y="2263530"/>
            <a:ext cx="8280919" cy="707886"/>
          </a:xfrm>
          <a:prstGeom prst="rect">
            <a:avLst/>
          </a:prstGeom>
          <a:noFill/>
        </p:spPr>
        <p:txBody>
          <a:bodyPr wrap="square" rtlCol="0">
            <a:spAutoFit/>
          </a:bodyPr>
          <a:lstStyle/>
          <a:p>
            <a:r>
              <a:rPr lang="zh-CN" altLang="zh-CN" sz="2000" b="1" dirty="0">
                <a:solidFill>
                  <a:srgbClr val="FF0000"/>
                </a:solidFill>
              </a:rPr>
              <a:t>事故原因</a:t>
            </a:r>
            <a:r>
              <a:rPr lang="zh-CN" altLang="zh-CN" sz="2000" dirty="0" smtClean="0"/>
              <a:t>：</a:t>
            </a:r>
            <a:r>
              <a:rPr lang="zh-CN" altLang="en-US" sz="2000" dirty="0"/>
              <a:t> </a:t>
            </a:r>
            <a:r>
              <a:rPr lang="zh-CN" altLang="zh-CN" sz="2000" dirty="0"/>
              <a:t>高压反应釜内压力还没有卸掉（里面还有</a:t>
            </a:r>
            <a:r>
              <a:rPr lang="en-US" altLang="zh-CN" sz="2000" dirty="0"/>
              <a:t>6-7mpa</a:t>
            </a:r>
            <a:r>
              <a:rPr lang="zh-CN" altLang="zh-CN" sz="2000" dirty="0"/>
              <a:t>，也就是</a:t>
            </a:r>
            <a:r>
              <a:rPr lang="en-US" altLang="zh-CN" sz="2000" dirty="0"/>
              <a:t>60-70</a:t>
            </a:r>
            <a:r>
              <a:rPr lang="zh-CN" altLang="zh-CN" sz="2000" dirty="0"/>
              <a:t>个大气压）的时候拆釜，把釜盖崩飞了，弹到房顶后砸到人</a:t>
            </a:r>
            <a:r>
              <a:rPr lang="zh-CN" altLang="en-US" sz="2000" dirty="0" smtClean="0"/>
              <a:t>。</a:t>
            </a:r>
            <a:endParaRPr lang="zh-CN" altLang="zh-CN" sz="2000" dirty="0"/>
          </a:p>
        </p:txBody>
      </p:sp>
      <p:sp>
        <p:nvSpPr>
          <p:cNvPr id="19" name="TextBox 18"/>
          <p:cNvSpPr txBox="1"/>
          <p:nvPr/>
        </p:nvSpPr>
        <p:spPr>
          <a:xfrm>
            <a:off x="589291" y="3429000"/>
            <a:ext cx="8136903" cy="2246769"/>
          </a:xfrm>
          <a:prstGeom prst="rect">
            <a:avLst/>
          </a:prstGeom>
          <a:noFill/>
        </p:spPr>
        <p:txBody>
          <a:bodyPr wrap="square" rtlCol="0">
            <a:spAutoFit/>
          </a:bodyPr>
          <a:lstStyle/>
          <a:p>
            <a:r>
              <a:rPr lang="zh-CN" altLang="en-US" sz="2000" b="1" dirty="0" smtClean="0">
                <a:solidFill>
                  <a:srgbClr val="FF0000"/>
                </a:solidFill>
              </a:rPr>
              <a:t>经验教训</a:t>
            </a:r>
            <a:r>
              <a:rPr lang="zh-CN" altLang="zh-CN" sz="2000" dirty="0" smtClean="0"/>
              <a:t>：</a:t>
            </a:r>
            <a:r>
              <a:rPr lang="zh-CN" altLang="zh-CN" sz="2000" dirty="0"/>
              <a:t>对于高压和高负压的危险，在化学实验室的人一定要注意三点：</a:t>
            </a:r>
            <a:r>
              <a:rPr lang="en-US" altLang="zh-CN" sz="2000" dirty="0"/>
              <a:t>1</a:t>
            </a:r>
            <a:r>
              <a:rPr lang="zh-CN" altLang="zh-CN" sz="2000" dirty="0"/>
              <a:t>、读说明书，一定要再三确认自己操作的容器，无论是反应釜还是玻璃器皿，是否能承受相应的压力；</a:t>
            </a:r>
            <a:r>
              <a:rPr lang="en-US" altLang="zh-CN" sz="2000" dirty="0"/>
              <a:t>2</a:t>
            </a:r>
            <a:r>
              <a:rPr lang="zh-CN" altLang="zh-CN" sz="2000" dirty="0"/>
              <a:t>、看气压计，还要注意就是气压计的刻度是多少，是</a:t>
            </a:r>
            <a:r>
              <a:rPr lang="en-US" altLang="zh-CN" sz="2000" dirty="0" err="1"/>
              <a:t>KPa</a:t>
            </a:r>
            <a:r>
              <a:rPr lang="zh-CN" altLang="zh-CN" sz="2000" dirty="0"/>
              <a:t>还是</a:t>
            </a:r>
            <a:r>
              <a:rPr lang="en-US" altLang="zh-CN" sz="2000" dirty="0" err="1"/>
              <a:t>MPa</a:t>
            </a:r>
            <a:r>
              <a:rPr lang="zh-CN" altLang="zh-CN" sz="2000" dirty="0"/>
              <a:t>，差一个字差三个数量级；</a:t>
            </a:r>
            <a:r>
              <a:rPr lang="en-US" altLang="zh-CN" sz="2000" dirty="0"/>
              <a:t>3</a:t>
            </a:r>
            <a:r>
              <a:rPr lang="zh-CN" altLang="zh-CN" sz="2000" dirty="0"/>
              <a:t>、仔细听有没有漏气，漏气声应该被视为实验室能听到的最危险的声音信号，一旦听到漏气声就应该马上停止操作，无论是加热还是减压，等体系压力恢复正常后再检查气密性</a:t>
            </a:r>
            <a:r>
              <a:rPr lang="zh-CN" altLang="en-US" sz="2000" dirty="0" smtClean="0"/>
              <a:t>。</a:t>
            </a:r>
            <a:endParaRPr lang="zh-CN" altLang="zh-CN" sz="2000" dirty="0"/>
          </a:p>
        </p:txBody>
      </p:sp>
    </p:spTree>
    <p:extLst>
      <p:ext uri="{BB962C8B-B14F-4D97-AF65-F5344CB8AC3E}">
        <p14:creationId xmlns:p14="http://schemas.microsoft.com/office/powerpoint/2010/main" val="95147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400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3896912" y="1037051"/>
            <a:ext cx="1422184" cy="461665"/>
          </a:xfrm>
          <a:prstGeom prst="rect">
            <a:avLst/>
          </a:prstGeom>
          <a:noFill/>
        </p:spPr>
        <p:txBody>
          <a:bodyPr wrap="none" rtlCol="0">
            <a:spAutoFit/>
          </a:bodyPr>
          <a:lstStyle/>
          <a:p>
            <a:r>
              <a:rPr lang="zh-CN" altLang="en-US" sz="2400" b="1" dirty="0" smtClean="0">
                <a:solidFill>
                  <a:srgbClr val="C00000"/>
                </a:solidFill>
              </a:rPr>
              <a:t>其他事故</a:t>
            </a:r>
            <a:endParaRPr lang="zh-CN" altLang="en-US" sz="2400" b="1" dirty="0">
              <a:solidFill>
                <a:srgbClr val="C00000"/>
              </a:solidFill>
            </a:endParaRPr>
          </a:p>
        </p:txBody>
      </p:sp>
      <p:sp>
        <p:nvSpPr>
          <p:cNvPr id="3" name="矩形 2"/>
          <p:cNvSpPr/>
          <p:nvPr/>
        </p:nvSpPr>
        <p:spPr>
          <a:xfrm>
            <a:off x="608987" y="1700808"/>
            <a:ext cx="8100072" cy="646331"/>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样品处理间的排风橱因长期使用高氯酸，在维修时电钻产生电火花引起</a:t>
            </a:r>
            <a:r>
              <a:rPr lang="zh-CN" altLang="zh-CN" dirty="0" smtClean="0"/>
              <a:t>燃烧</a:t>
            </a:r>
            <a:r>
              <a:rPr lang="zh-CN" altLang="en-US" dirty="0" smtClean="0"/>
              <a:t>。</a:t>
            </a:r>
            <a:endParaRPr lang="zh-CN" altLang="zh-CN" dirty="0"/>
          </a:p>
        </p:txBody>
      </p:sp>
      <p:sp>
        <p:nvSpPr>
          <p:cNvPr id="21" name="矩形 20"/>
          <p:cNvSpPr/>
          <p:nvPr/>
        </p:nvSpPr>
        <p:spPr>
          <a:xfrm>
            <a:off x="651570" y="2373035"/>
            <a:ext cx="7116051" cy="646331"/>
          </a:xfrm>
          <a:prstGeom prst="rect">
            <a:avLst/>
          </a:prstGeom>
        </p:spPr>
        <p:txBody>
          <a:bodyPr wrap="none">
            <a:spAutoFit/>
          </a:bodyPr>
          <a:lstStyle/>
          <a:p>
            <a:r>
              <a:rPr lang="zh-CN" altLang="en-US" b="1" dirty="0" smtClean="0">
                <a:solidFill>
                  <a:srgbClr val="FF0000"/>
                </a:solidFill>
              </a:rPr>
              <a:t>事故教训</a:t>
            </a:r>
            <a:r>
              <a:rPr lang="zh-CN" altLang="en-US" dirty="0" smtClean="0"/>
              <a:t>：</a:t>
            </a:r>
            <a:r>
              <a:rPr lang="zh-CN" altLang="zh-CN" dirty="0"/>
              <a:t>定期使用碱水清洗排风定期检查排风发现异常及时上报</a:t>
            </a:r>
            <a:r>
              <a:rPr lang="zh-CN" altLang="zh-CN" dirty="0" smtClean="0"/>
              <a:t>。</a:t>
            </a:r>
            <a:endParaRPr lang="zh-CN" altLang="zh-CN" dirty="0"/>
          </a:p>
          <a:p>
            <a:endParaRPr lang="zh-CN" altLang="en-US" dirty="0"/>
          </a:p>
        </p:txBody>
      </p:sp>
      <p:sp>
        <p:nvSpPr>
          <p:cNvPr id="10" name="矩形 9"/>
          <p:cNvSpPr/>
          <p:nvPr/>
        </p:nvSpPr>
        <p:spPr>
          <a:xfrm>
            <a:off x="625512" y="3119678"/>
            <a:ext cx="8100072" cy="646331"/>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做分液萃取．先是用5</a:t>
            </a:r>
            <a:r>
              <a:rPr lang="en-US" altLang="zh-CN" dirty="0"/>
              <a:t>0mL </a:t>
            </a:r>
            <a:r>
              <a:rPr lang="zh-CN" altLang="zh-CN" dirty="0"/>
              <a:t>盐酸洗涤有机相（含产品），然后再用5</a:t>
            </a:r>
            <a:r>
              <a:rPr lang="en-US" altLang="zh-CN" dirty="0"/>
              <a:t>0mL </a:t>
            </a:r>
            <a:r>
              <a:rPr lang="zh-CN" altLang="zh-CN" dirty="0"/>
              <a:t>5%NaHCO3洗涤产品，结果振摇的时候，塞子被冲开，产品全部喷出。</a:t>
            </a:r>
          </a:p>
        </p:txBody>
      </p:sp>
      <p:sp>
        <p:nvSpPr>
          <p:cNvPr id="11" name="矩形 10"/>
          <p:cNvSpPr/>
          <p:nvPr/>
        </p:nvSpPr>
        <p:spPr>
          <a:xfrm>
            <a:off x="668095" y="3791905"/>
            <a:ext cx="8270213" cy="923330"/>
          </a:xfrm>
          <a:prstGeom prst="rect">
            <a:avLst/>
          </a:prstGeom>
        </p:spPr>
        <p:txBody>
          <a:bodyPr wrap="none">
            <a:spAutoFit/>
          </a:bodyPr>
          <a:lstStyle/>
          <a:p>
            <a:r>
              <a:rPr lang="zh-CN" altLang="en-US" b="1" dirty="0" smtClean="0">
                <a:solidFill>
                  <a:srgbClr val="FF0000"/>
                </a:solidFill>
              </a:rPr>
              <a:t>事故教训</a:t>
            </a:r>
            <a:r>
              <a:rPr lang="zh-CN" altLang="en-US" dirty="0" smtClean="0"/>
              <a:t>：</a:t>
            </a:r>
            <a:r>
              <a:rPr lang="zh-CN" altLang="zh-CN" dirty="0"/>
              <a:t>洗涤产品的时候一定要小心，如果洗涤会生成气体的话，一定要注意</a:t>
            </a:r>
          </a:p>
          <a:p>
            <a:r>
              <a:rPr lang="zh-CN" altLang="zh-CN" dirty="0"/>
              <a:t>放气。</a:t>
            </a:r>
          </a:p>
          <a:p>
            <a:endParaRPr lang="zh-CN" altLang="en-US" dirty="0"/>
          </a:p>
        </p:txBody>
      </p:sp>
      <p:sp>
        <p:nvSpPr>
          <p:cNvPr id="12" name="矩形 11"/>
          <p:cNvSpPr/>
          <p:nvPr/>
        </p:nvSpPr>
        <p:spPr>
          <a:xfrm>
            <a:off x="654540" y="4713763"/>
            <a:ext cx="8100072" cy="923330"/>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合成实验室一个刚来不久的同事某天在柜子里找到一个无标识的圆</a:t>
            </a:r>
          </a:p>
          <a:p>
            <a:r>
              <a:rPr lang="zh-CN" altLang="zh-CN" dirty="0"/>
              <a:t>底烧瓶，里面有一些东西粘在瓶壁上）。问了其他同事无人认领。于是他想把</a:t>
            </a:r>
            <a:r>
              <a:rPr lang="zh-CN" altLang="zh-CN" dirty="0" smtClean="0"/>
              <a:t>瓶子洗</a:t>
            </a:r>
            <a:r>
              <a:rPr lang="zh-CN" altLang="zh-CN" dirty="0"/>
              <a:t>干净自己用，在水槽中洗时发生爆炸脸部炸伤后经确认瓶中有金属钠。</a:t>
            </a:r>
            <a:endParaRPr lang="zh-CN" altLang="zh-CN" dirty="0">
              <a:effectLst/>
            </a:endParaRPr>
          </a:p>
        </p:txBody>
      </p:sp>
      <p:sp>
        <p:nvSpPr>
          <p:cNvPr id="13" name="矩形 12"/>
          <p:cNvSpPr/>
          <p:nvPr/>
        </p:nvSpPr>
        <p:spPr>
          <a:xfrm>
            <a:off x="659745" y="5671394"/>
            <a:ext cx="8039380" cy="369332"/>
          </a:xfrm>
          <a:prstGeom prst="rect">
            <a:avLst/>
          </a:prstGeom>
        </p:spPr>
        <p:txBody>
          <a:bodyPr wrap="none">
            <a:spAutoFit/>
          </a:bodyPr>
          <a:lstStyle/>
          <a:p>
            <a:r>
              <a:rPr lang="zh-CN" altLang="en-US" b="1" dirty="0" smtClean="0">
                <a:solidFill>
                  <a:srgbClr val="FF0000"/>
                </a:solidFill>
              </a:rPr>
              <a:t>事故教训</a:t>
            </a:r>
            <a:r>
              <a:rPr lang="zh-CN" altLang="en-US" dirty="0" smtClean="0"/>
              <a:t>：</a:t>
            </a:r>
            <a:r>
              <a:rPr lang="zh-CN" altLang="zh-CN" dirty="0"/>
              <a:t>物品要做好标记，不用的东西及时清理，实验中自身要做好防护。</a:t>
            </a:r>
            <a:endParaRPr lang="zh-CN" altLang="en-US" dirty="0"/>
          </a:p>
        </p:txBody>
      </p:sp>
    </p:spTree>
    <p:extLst>
      <p:ext uri="{BB962C8B-B14F-4D97-AF65-F5344CB8AC3E}">
        <p14:creationId xmlns:p14="http://schemas.microsoft.com/office/powerpoint/2010/main" val="91668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400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3896912" y="1037051"/>
            <a:ext cx="1422184" cy="461665"/>
          </a:xfrm>
          <a:prstGeom prst="rect">
            <a:avLst/>
          </a:prstGeom>
          <a:noFill/>
        </p:spPr>
        <p:txBody>
          <a:bodyPr wrap="none" rtlCol="0">
            <a:spAutoFit/>
          </a:bodyPr>
          <a:lstStyle/>
          <a:p>
            <a:r>
              <a:rPr lang="zh-CN" altLang="en-US" sz="2400" b="1" dirty="0" smtClean="0">
                <a:solidFill>
                  <a:srgbClr val="C00000"/>
                </a:solidFill>
              </a:rPr>
              <a:t>其他事故</a:t>
            </a:r>
            <a:endParaRPr lang="zh-CN" altLang="en-US" sz="2400" b="1" dirty="0">
              <a:solidFill>
                <a:srgbClr val="C00000"/>
              </a:solidFill>
            </a:endParaRPr>
          </a:p>
        </p:txBody>
      </p:sp>
      <p:sp>
        <p:nvSpPr>
          <p:cNvPr id="3" name="矩形 2"/>
          <p:cNvSpPr/>
          <p:nvPr/>
        </p:nvSpPr>
        <p:spPr>
          <a:xfrm>
            <a:off x="608987" y="1700808"/>
            <a:ext cx="8100072" cy="646331"/>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一位同事忘记关加热套，温度过高，超了温度计量程，“嘭”温度计裂开</a:t>
            </a:r>
            <a:r>
              <a:rPr lang="zh-CN" altLang="zh-CN" dirty="0" smtClean="0"/>
              <a:t>了</a:t>
            </a:r>
            <a:r>
              <a:rPr lang="zh-CN" altLang="en-US" dirty="0" smtClean="0"/>
              <a:t>。</a:t>
            </a:r>
            <a:endParaRPr lang="zh-CN" altLang="zh-CN" dirty="0"/>
          </a:p>
        </p:txBody>
      </p:sp>
      <p:sp>
        <p:nvSpPr>
          <p:cNvPr id="10" name="矩形 9"/>
          <p:cNvSpPr/>
          <p:nvPr/>
        </p:nvSpPr>
        <p:spPr>
          <a:xfrm>
            <a:off x="625512" y="2422629"/>
            <a:ext cx="8100072" cy="646331"/>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用塑料桶配重铬酸钾洗液并放置过夜，结果第二天早展发现桶底掉了，洗液渗</a:t>
            </a:r>
            <a:r>
              <a:rPr lang="zh-CN" altLang="zh-CN" dirty="0" smtClean="0"/>
              <a:t>到了楼下。</a:t>
            </a:r>
            <a:endParaRPr lang="zh-CN" altLang="zh-CN" dirty="0"/>
          </a:p>
        </p:txBody>
      </p:sp>
      <p:sp>
        <p:nvSpPr>
          <p:cNvPr id="12" name="矩形 11"/>
          <p:cNvSpPr/>
          <p:nvPr/>
        </p:nvSpPr>
        <p:spPr>
          <a:xfrm>
            <a:off x="625512" y="3164775"/>
            <a:ext cx="8100072" cy="1200329"/>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一瓶新的硫酸开盖，当时戴了一次性手套，内盖很紧，旁边又没镊子，觉得内</a:t>
            </a:r>
            <a:r>
              <a:rPr lang="zh-CN" altLang="zh-CN" dirty="0" smtClean="0"/>
              <a:t>盖上</a:t>
            </a:r>
            <a:r>
              <a:rPr lang="zh-CN" altLang="zh-CN" dirty="0"/>
              <a:t>没多少硫酸，所以就本手抠。启开的瞬间，硫酸溅出了几个点，脸上和眼睛</a:t>
            </a:r>
            <a:r>
              <a:rPr lang="zh-CN" altLang="zh-CN" dirty="0" smtClean="0"/>
              <a:t>顿时生疼</a:t>
            </a:r>
            <a:r>
              <a:rPr lang="zh-CN" altLang="zh-CN" dirty="0"/>
              <a:t>，跑到水池边用水冲，疼了好一会，第二天脸上留了几个小疤。</a:t>
            </a:r>
          </a:p>
        </p:txBody>
      </p:sp>
      <p:sp>
        <p:nvSpPr>
          <p:cNvPr id="14" name="矩形 13"/>
          <p:cNvSpPr/>
          <p:nvPr/>
        </p:nvSpPr>
        <p:spPr>
          <a:xfrm>
            <a:off x="669616" y="4479530"/>
            <a:ext cx="8100072" cy="1200329"/>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卸货的的人不带防酸手套，有一桶氢氟酸盖子没盖紧，溅到了工人手上一点儿</a:t>
            </a:r>
            <a:r>
              <a:rPr lang="zh-CN" altLang="zh-CN" dirty="0" smtClean="0"/>
              <a:t>，当场</a:t>
            </a:r>
            <a:r>
              <a:rPr lang="zh-CN" altLang="zh-CN" dirty="0"/>
              <a:t>用大量的水洗，然后被送到医院，尽管很及时，但被腐蚀得露出了骨头。</a:t>
            </a:r>
          </a:p>
          <a:p>
            <a:endParaRPr lang="zh-CN" altLang="zh-CN" dirty="0"/>
          </a:p>
        </p:txBody>
      </p:sp>
      <p:sp>
        <p:nvSpPr>
          <p:cNvPr id="15" name="矩形 14"/>
          <p:cNvSpPr/>
          <p:nvPr/>
        </p:nvSpPr>
        <p:spPr>
          <a:xfrm>
            <a:off x="628085" y="5518973"/>
            <a:ext cx="8100072" cy="369332"/>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做UV实验时不戴胶手套，结果手严重脱皮，从而引起皮肤过敏。</a:t>
            </a:r>
          </a:p>
        </p:txBody>
      </p:sp>
    </p:spTree>
    <p:extLst>
      <p:ext uri="{BB962C8B-B14F-4D97-AF65-F5344CB8AC3E}">
        <p14:creationId xmlns:p14="http://schemas.microsoft.com/office/powerpoint/2010/main" val="227937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908720"/>
            <a:ext cx="8712968" cy="5400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3896912" y="1037051"/>
            <a:ext cx="1422184" cy="461665"/>
          </a:xfrm>
          <a:prstGeom prst="rect">
            <a:avLst/>
          </a:prstGeom>
          <a:noFill/>
        </p:spPr>
        <p:txBody>
          <a:bodyPr wrap="none" rtlCol="0">
            <a:spAutoFit/>
          </a:bodyPr>
          <a:lstStyle/>
          <a:p>
            <a:r>
              <a:rPr lang="zh-CN" altLang="en-US" sz="2400" b="1" dirty="0" smtClean="0">
                <a:solidFill>
                  <a:srgbClr val="C00000"/>
                </a:solidFill>
              </a:rPr>
              <a:t>其他事故</a:t>
            </a:r>
            <a:endParaRPr lang="zh-CN" altLang="en-US" sz="2400" b="1" dirty="0">
              <a:solidFill>
                <a:srgbClr val="C00000"/>
              </a:solidFill>
            </a:endParaRPr>
          </a:p>
        </p:txBody>
      </p:sp>
      <p:sp>
        <p:nvSpPr>
          <p:cNvPr id="3" name="矩形 2"/>
          <p:cNvSpPr/>
          <p:nvPr/>
        </p:nvSpPr>
        <p:spPr>
          <a:xfrm>
            <a:off x="608987" y="1700808"/>
            <a:ext cx="8100072" cy="1200329"/>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用酒精灯往酒精灯里加酒精时酒精外泄，导致实验台上还有她自己的手上和</a:t>
            </a:r>
            <a:r>
              <a:rPr lang="zh-CN" altLang="zh-CN" dirty="0" smtClean="0"/>
              <a:t>袖口上</a:t>
            </a:r>
            <a:r>
              <a:rPr lang="zh-CN" altLang="zh-CN" dirty="0"/>
              <a:t>都洒上了酒精。她又着急去点燃酒精灯，结果实验台上的酒精燃烧，自己手上</a:t>
            </a:r>
            <a:r>
              <a:rPr lang="zh-CN" altLang="zh-CN" dirty="0" smtClean="0"/>
              <a:t>和白</a:t>
            </a:r>
            <a:r>
              <a:rPr lang="zh-CN" altLang="zh-CN" dirty="0"/>
              <a:t>大衣袖口燃烧，手被烧坏休息了一个月</a:t>
            </a:r>
            <a:r>
              <a:rPr lang="zh-CN" altLang="zh-CN" dirty="0" smtClean="0"/>
              <a:t>。</a:t>
            </a:r>
          </a:p>
          <a:p>
            <a:endParaRPr lang="zh-CN" altLang="zh-CN" dirty="0"/>
          </a:p>
        </p:txBody>
      </p:sp>
      <p:sp>
        <p:nvSpPr>
          <p:cNvPr id="10" name="矩形 9"/>
          <p:cNvSpPr/>
          <p:nvPr/>
        </p:nvSpPr>
        <p:spPr>
          <a:xfrm>
            <a:off x="648392" y="2852936"/>
            <a:ext cx="8100072" cy="646331"/>
          </a:xfrm>
          <a:prstGeom prst="rect">
            <a:avLst/>
          </a:prstGeom>
        </p:spPr>
        <p:txBody>
          <a:bodyPr wrap="square">
            <a:spAutoFit/>
          </a:bodyPr>
          <a:lstStyle/>
          <a:p>
            <a:r>
              <a:rPr lang="zh-CN" altLang="en-US" b="1" dirty="0" smtClean="0">
                <a:solidFill>
                  <a:srgbClr val="FF0000"/>
                </a:solidFill>
              </a:rPr>
              <a:t>事故描述</a:t>
            </a:r>
            <a:r>
              <a:rPr lang="zh-CN" altLang="en-US" dirty="0" smtClean="0"/>
              <a:t>：</a:t>
            </a:r>
            <a:r>
              <a:rPr lang="zh-CN" altLang="zh-CN" dirty="0"/>
              <a:t>操作人员在做消化实验室由于没有仔细检查试管，其中一只有细微裂痕，结果在</a:t>
            </a:r>
            <a:r>
              <a:rPr lang="zh-CN" altLang="zh-CN" dirty="0" smtClean="0"/>
              <a:t>操作</a:t>
            </a:r>
            <a:r>
              <a:rPr lang="zh-CN" altLang="zh-CN" dirty="0"/>
              <a:t>过程中发生破裂，幸好没有伤人。</a:t>
            </a:r>
          </a:p>
        </p:txBody>
      </p:sp>
    </p:spTree>
    <p:extLst>
      <p:ext uri="{BB962C8B-B14F-4D97-AF65-F5344CB8AC3E}">
        <p14:creationId xmlns:p14="http://schemas.microsoft.com/office/powerpoint/2010/main" val="1741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51520" y="332656"/>
            <a:ext cx="8712968" cy="597666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2" name="TextBox 1"/>
          <p:cNvSpPr txBox="1"/>
          <p:nvPr/>
        </p:nvSpPr>
        <p:spPr>
          <a:xfrm>
            <a:off x="3347864" y="548680"/>
            <a:ext cx="2044149" cy="369332"/>
          </a:xfrm>
          <a:prstGeom prst="rect">
            <a:avLst/>
          </a:prstGeom>
          <a:noFill/>
        </p:spPr>
        <p:txBody>
          <a:bodyPr wrap="none" rtlCol="0">
            <a:spAutoFit/>
          </a:bodyPr>
          <a:lstStyle/>
          <a:p>
            <a:r>
              <a:rPr lang="zh-CN" altLang="en-US" b="1" dirty="0" smtClean="0">
                <a:solidFill>
                  <a:srgbClr val="C00000"/>
                </a:solidFill>
              </a:rPr>
              <a:t>违规化学试剂混放</a:t>
            </a:r>
            <a:endParaRPr lang="zh-CN" altLang="en-US" b="1" dirty="0">
              <a:solidFill>
                <a:srgbClr val="C00000"/>
              </a:solidFill>
            </a:endParaRPr>
          </a:p>
        </p:txBody>
      </p:sp>
      <p:sp>
        <p:nvSpPr>
          <p:cNvPr id="7" name="TextBox 6"/>
          <p:cNvSpPr txBox="1"/>
          <p:nvPr/>
        </p:nvSpPr>
        <p:spPr>
          <a:xfrm>
            <a:off x="3217800" y="970872"/>
            <a:ext cx="2509020" cy="369332"/>
          </a:xfrm>
          <a:prstGeom prst="rect">
            <a:avLst/>
          </a:prstGeom>
          <a:noFill/>
        </p:spPr>
        <p:txBody>
          <a:bodyPr wrap="none" rtlCol="0">
            <a:spAutoFit/>
          </a:bodyPr>
          <a:lstStyle/>
          <a:p>
            <a:r>
              <a:rPr lang="zh-CN" altLang="en-US" b="1" dirty="0">
                <a:solidFill>
                  <a:srgbClr val="C00000"/>
                </a:solidFill>
              </a:rPr>
              <a:t>不</a:t>
            </a:r>
            <a:r>
              <a:rPr lang="zh-CN" altLang="en-US" b="1" dirty="0" smtClean="0">
                <a:solidFill>
                  <a:srgbClr val="C00000"/>
                </a:solidFill>
              </a:rPr>
              <a:t>戴手套、不穿防护服</a:t>
            </a:r>
            <a:endParaRPr lang="zh-CN" altLang="en-US" b="1" dirty="0">
              <a:solidFill>
                <a:srgbClr val="C00000"/>
              </a:solidFill>
            </a:endParaRPr>
          </a:p>
        </p:txBody>
      </p:sp>
      <p:sp>
        <p:nvSpPr>
          <p:cNvPr id="8" name="TextBox 7"/>
          <p:cNvSpPr txBox="1"/>
          <p:nvPr/>
        </p:nvSpPr>
        <p:spPr>
          <a:xfrm>
            <a:off x="2627784" y="1451992"/>
            <a:ext cx="4136069" cy="369332"/>
          </a:xfrm>
          <a:prstGeom prst="rect">
            <a:avLst/>
          </a:prstGeom>
          <a:noFill/>
        </p:spPr>
        <p:txBody>
          <a:bodyPr wrap="none" rtlCol="0">
            <a:spAutoFit/>
          </a:bodyPr>
          <a:lstStyle/>
          <a:p>
            <a:r>
              <a:rPr lang="zh-CN" altLang="en-US" b="1" dirty="0" smtClean="0">
                <a:solidFill>
                  <a:srgbClr val="C00000"/>
                </a:solidFill>
              </a:rPr>
              <a:t>平常经常接触各种易燃易爆的化学药品</a:t>
            </a:r>
            <a:endParaRPr lang="zh-CN" altLang="en-US" b="1" dirty="0">
              <a:solidFill>
                <a:srgbClr val="C00000"/>
              </a:solidFill>
            </a:endParaRPr>
          </a:p>
        </p:txBody>
      </p:sp>
      <p:sp>
        <p:nvSpPr>
          <p:cNvPr id="9" name="TextBox 8"/>
          <p:cNvSpPr txBox="1"/>
          <p:nvPr/>
        </p:nvSpPr>
        <p:spPr>
          <a:xfrm>
            <a:off x="772385" y="5418393"/>
            <a:ext cx="7188186" cy="584775"/>
          </a:xfrm>
          <a:prstGeom prst="rect">
            <a:avLst/>
          </a:prstGeom>
          <a:noFill/>
        </p:spPr>
        <p:txBody>
          <a:bodyPr wrap="none" rtlCol="0">
            <a:spAutoFit/>
          </a:bodyPr>
          <a:lstStyle/>
          <a:p>
            <a:r>
              <a:rPr lang="zh-CN" altLang="en-US" sz="3200" b="1" dirty="0" smtClean="0"/>
              <a:t>危险可能随时让我们自己来导演！！！</a:t>
            </a:r>
            <a:endParaRPr lang="zh-CN" altLang="en-US" b="1" dirty="0"/>
          </a:p>
        </p:txBody>
      </p:sp>
      <p:sp>
        <p:nvSpPr>
          <p:cNvPr id="11" name="TextBox 10"/>
          <p:cNvSpPr txBox="1"/>
          <p:nvPr/>
        </p:nvSpPr>
        <p:spPr>
          <a:xfrm>
            <a:off x="3491880" y="1879380"/>
            <a:ext cx="1579278" cy="369332"/>
          </a:xfrm>
          <a:prstGeom prst="rect">
            <a:avLst/>
          </a:prstGeom>
          <a:noFill/>
        </p:spPr>
        <p:txBody>
          <a:bodyPr wrap="none" rtlCol="0">
            <a:spAutoFit/>
          </a:bodyPr>
          <a:lstStyle/>
          <a:p>
            <a:r>
              <a:rPr lang="zh-CN" altLang="en-US" b="1" dirty="0" smtClean="0">
                <a:solidFill>
                  <a:srgbClr val="C00000"/>
                </a:solidFill>
              </a:rPr>
              <a:t>使用强酸强碱</a:t>
            </a:r>
            <a:endParaRPr lang="zh-CN" altLang="en-US" b="1" dirty="0">
              <a:solidFill>
                <a:srgbClr val="C00000"/>
              </a:solidFill>
            </a:endParaRPr>
          </a:p>
        </p:txBody>
      </p:sp>
      <p:sp>
        <p:nvSpPr>
          <p:cNvPr id="12" name="TextBox 11"/>
          <p:cNvSpPr txBox="1"/>
          <p:nvPr/>
        </p:nvSpPr>
        <p:spPr>
          <a:xfrm>
            <a:off x="3491880" y="2325380"/>
            <a:ext cx="1569660" cy="369332"/>
          </a:xfrm>
          <a:prstGeom prst="rect">
            <a:avLst/>
          </a:prstGeom>
          <a:noFill/>
        </p:spPr>
        <p:txBody>
          <a:bodyPr wrap="none" rtlCol="0">
            <a:spAutoFit/>
          </a:bodyPr>
          <a:lstStyle/>
          <a:p>
            <a:r>
              <a:rPr lang="zh-CN" altLang="en-US" b="1" dirty="0" smtClean="0">
                <a:solidFill>
                  <a:srgbClr val="C00000"/>
                </a:solidFill>
              </a:rPr>
              <a:t>化学试剂混放</a:t>
            </a:r>
            <a:endParaRPr lang="zh-CN" altLang="en-US" b="1" dirty="0">
              <a:solidFill>
                <a:srgbClr val="C00000"/>
              </a:solidFill>
            </a:endParaRPr>
          </a:p>
        </p:txBody>
      </p:sp>
      <p:sp>
        <p:nvSpPr>
          <p:cNvPr id="13" name="TextBox 12"/>
          <p:cNvSpPr txBox="1"/>
          <p:nvPr/>
        </p:nvSpPr>
        <p:spPr>
          <a:xfrm>
            <a:off x="3390282" y="2748136"/>
            <a:ext cx="2044149" cy="369332"/>
          </a:xfrm>
          <a:prstGeom prst="rect">
            <a:avLst/>
          </a:prstGeom>
          <a:noFill/>
        </p:spPr>
        <p:txBody>
          <a:bodyPr wrap="none" rtlCol="0">
            <a:spAutoFit/>
          </a:bodyPr>
          <a:lstStyle/>
          <a:p>
            <a:r>
              <a:rPr lang="zh-CN" altLang="en-US" b="1" dirty="0" smtClean="0">
                <a:solidFill>
                  <a:srgbClr val="C00000"/>
                </a:solidFill>
              </a:rPr>
              <a:t>使用各种过氧化物</a:t>
            </a:r>
            <a:endParaRPr lang="zh-CN" altLang="en-US" b="1" dirty="0">
              <a:solidFill>
                <a:srgbClr val="C00000"/>
              </a:solidFill>
            </a:endParaRPr>
          </a:p>
        </p:txBody>
      </p:sp>
      <p:sp>
        <p:nvSpPr>
          <p:cNvPr id="14" name="TextBox 13"/>
          <p:cNvSpPr txBox="1"/>
          <p:nvPr/>
        </p:nvSpPr>
        <p:spPr>
          <a:xfrm>
            <a:off x="3059832" y="3180184"/>
            <a:ext cx="2973891" cy="369332"/>
          </a:xfrm>
          <a:prstGeom prst="rect">
            <a:avLst/>
          </a:prstGeom>
          <a:noFill/>
        </p:spPr>
        <p:txBody>
          <a:bodyPr wrap="none" rtlCol="0">
            <a:spAutoFit/>
          </a:bodyPr>
          <a:lstStyle/>
          <a:p>
            <a:r>
              <a:rPr lang="zh-CN" altLang="en-US" b="1" dirty="0" smtClean="0">
                <a:solidFill>
                  <a:srgbClr val="C00000"/>
                </a:solidFill>
              </a:rPr>
              <a:t>实验室错综复杂的电路电线</a:t>
            </a:r>
            <a:endParaRPr lang="zh-CN" altLang="en-US" b="1" dirty="0">
              <a:solidFill>
                <a:srgbClr val="C00000"/>
              </a:solidFill>
            </a:endParaRPr>
          </a:p>
        </p:txBody>
      </p:sp>
      <p:sp>
        <p:nvSpPr>
          <p:cNvPr id="15" name="TextBox 14"/>
          <p:cNvSpPr txBox="1"/>
          <p:nvPr/>
        </p:nvSpPr>
        <p:spPr>
          <a:xfrm>
            <a:off x="3608203" y="3641260"/>
            <a:ext cx="1579278" cy="369332"/>
          </a:xfrm>
          <a:prstGeom prst="rect">
            <a:avLst/>
          </a:prstGeom>
          <a:noFill/>
        </p:spPr>
        <p:txBody>
          <a:bodyPr wrap="none" rtlCol="0">
            <a:spAutoFit/>
          </a:bodyPr>
          <a:lstStyle/>
          <a:p>
            <a:r>
              <a:rPr lang="zh-CN" altLang="en-US" b="1" dirty="0" smtClean="0">
                <a:solidFill>
                  <a:srgbClr val="C00000"/>
                </a:solidFill>
              </a:rPr>
              <a:t>凌乱的实验台</a:t>
            </a:r>
            <a:endParaRPr lang="zh-CN" altLang="en-US" b="1" dirty="0">
              <a:solidFill>
                <a:srgbClr val="C00000"/>
              </a:solidFill>
            </a:endParaRPr>
          </a:p>
        </p:txBody>
      </p:sp>
      <p:sp>
        <p:nvSpPr>
          <p:cNvPr id="16" name="TextBox 15"/>
          <p:cNvSpPr txBox="1"/>
          <p:nvPr/>
        </p:nvSpPr>
        <p:spPr>
          <a:xfrm>
            <a:off x="3203848" y="4116288"/>
            <a:ext cx="2509020" cy="369332"/>
          </a:xfrm>
          <a:prstGeom prst="rect">
            <a:avLst/>
          </a:prstGeom>
          <a:noFill/>
        </p:spPr>
        <p:txBody>
          <a:bodyPr wrap="none" rtlCol="0">
            <a:spAutoFit/>
          </a:bodyPr>
          <a:lstStyle/>
          <a:p>
            <a:r>
              <a:rPr lang="zh-CN" altLang="en-US" b="1" dirty="0" smtClean="0">
                <a:solidFill>
                  <a:srgbClr val="C00000"/>
                </a:solidFill>
              </a:rPr>
              <a:t>各种不规范的实验操作</a:t>
            </a:r>
            <a:endParaRPr lang="zh-CN" altLang="en-US" b="1" dirty="0">
              <a:solidFill>
                <a:srgbClr val="C00000"/>
              </a:solidFill>
            </a:endParaRPr>
          </a:p>
        </p:txBody>
      </p:sp>
    </p:spTree>
    <p:extLst>
      <p:ext uri="{BB962C8B-B14F-4D97-AF65-F5344CB8AC3E}">
        <p14:creationId xmlns:p14="http://schemas.microsoft.com/office/powerpoint/2010/main" val="1656879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706035" cy="164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1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11760" y="260648"/>
            <a:ext cx="4680520"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702483" y="566788"/>
            <a:ext cx="2969083" cy="461665"/>
          </a:xfrm>
          <a:prstGeom prst="rect">
            <a:avLst/>
          </a:prstGeom>
        </p:spPr>
        <p:txBody>
          <a:bodyPr wrap="none">
            <a:spAutoFit/>
          </a:bodyPr>
          <a:lstStyle/>
          <a:p>
            <a:r>
              <a:rPr lang="zh-CN" altLang="en-US" sz="2400" b="1" dirty="0"/>
              <a:t>高校实验室事故频发</a:t>
            </a:r>
            <a:endParaRPr lang="zh-CN" altLang="en-US" sz="2400" b="1" dirty="0">
              <a:solidFill>
                <a:srgbClr val="C00000"/>
              </a:solidFill>
            </a:endParaRPr>
          </a:p>
        </p:txBody>
      </p:sp>
      <p:sp>
        <p:nvSpPr>
          <p:cNvPr id="4" name="矩形 3"/>
          <p:cNvSpPr/>
          <p:nvPr/>
        </p:nvSpPr>
        <p:spPr>
          <a:xfrm>
            <a:off x="1115616" y="1997839"/>
            <a:ext cx="6696744" cy="3139321"/>
          </a:xfrm>
          <a:prstGeom prst="rect">
            <a:avLst/>
          </a:prstGeom>
        </p:spPr>
        <p:txBody>
          <a:bodyPr wrap="square">
            <a:spAutoFit/>
          </a:bodyPr>
          <a:lstStyle/>
          <a:p>
            <a:pPr>
              <a:lnSpc>
                <a:spcPct val="150000"/>
              </a:lnSpc>
            </a:pPr>
            <a:r>
              <a:rPr lang="zh-CN" altLang="en-US" dirty="0"/>
              <a:t>实验安全是一个老生常谈的话题。公安消防部队昆明指挥学校教师李志红研究分析了我国 </a:t>
            </a:r>
            <a:r>
              <a:rPr lang="en-US" altLang="zh-CN" dirty="0"/>
              <a:t>2001 </a:t>
            </a:r>
            <a:r>
              <a:rPr lang="zh-CN" altLang="en-US" dirty="0"/>
              <a:t>到 </a:t>
            </a:r>
            <a:r>
              <a:rPr lang="en-US" altLang="zh-CN" dirty="0"/>
              <a:t>2013 </a:t>
            </a:r>
            <a:r>
              <a:rPr lang="zh-CN" altLang="en-US" dirty="0"/>
              <a:t>年间发生在</a:t>
            </a:r>
            <a:r>
              <a:rPr lang="zh-CN" altLang="en-US" dirty="0" smtClean="0"/>
              <a:t>实验的</a:t>
            </a:r>
            <a:r>
              <a:rPr lang="zh-CN" altLang="en-US" dirty="0"/>
              <a:t> </a:t>
            </a:r>
            <a:r>
              <a:rPr lang="en-US" altLang="zh-CN" dirty="0">
                <a:hlinkClick r:id="rId2"/>
              </a:rPr>
              <a:t>100 </a:t>
            </a:r>
            <a:r>
              <a:rPr lang="zh-CN" altLang="en-US" dirty="0">
                <a:hlinkClick r:id="rId2"/>
              </a:rPr>
              <a:t>起典型事故</a:t>
            </a:r>
            <a:r>
              <a:rPr lang="zh-CN" altLang="en-US" dirty="0"/>
              <a:t>，事故共造成 </a:t>
            </a:r>
            <a:r>
              <a:rPr lang="en-US" altLang="zh-CN" dirty="0"/>
              <a:t>8 </a:t>
            </a:r>
            <a:r>
              <a:rPr lang="zh-CN" altLang="en-US" dirty="0"/>
              <a:t>人死亡，</a:t>
            </a:r>
            <a:r>
              <a:rPr lang="en-US" altLang="zh-CN" dirty="0"/>
              <a:t>593 </a:t>
            </a:r>
            <a:r>
              <a:rPr lang="zh-CN" altLang="en-US" dirty="0"/>
              <a:t>人受伤或中毒（包括 </a:t>
            </a:r>
            <a:r>
              <a:rPr lang="en-US" altLang="zh-CN" dirty="0"/>
              <a:t>28 </a:t>
            </a:r>
            <a:r>
              <a:rPr lang="zh-CN" altLang="en-US" dirty="0"/>
              <a:t>个病菌感染者）。</a:t>
            </a:r>
            <a:r>
              <a:rPr lang="zh-CN" altLang="en-US" b="1" dirty="0"/>
              <a:t>这 </a:t>
            </a:r>
            <a:r>
              <a:rPr lang="en-US" altLang="zh-CN" b="1" dirty="0"/>
              <a:t>100 </a:t>
            </a:r>
            <a:r>
              <a:rPr lang="zh-CN" altLang="en-US" b="1" dirty="0"/>
              <a:t>起事故中有 </a:t>
            </a:r>
            <a:r>
              <a:rPr lang="en-US" altLang="zh-CN" b="1" dirty="0"/>
              <a:t>80 </a:t>
            </a:r>
            <a:r>
              <a:rPr lang="zh-CN" altLang="en-US" b="1" dirty="0"/>
              <a:t>起为危险化学品引发的燃烧、爆炸事故，</a:t>
            </a:r>
            <a:r>
              <a:rPr lang="en-US" altLang="zh-CN" dirty="0"/>
              <a:t>20 </a:t>
            </a:r>
            <a:r>
              <a:rPr lang="zh-CN" altLang="en-US" dirty="0"/>
              <a:t>起为实验仪器、设备和压力容器引起的燃烧、爆炸事故。</a:t>
            </a:r>
          </a:p>
          <a:p>
            <a:r>
              <a:rPr lang="zh-CN" altLang="en-US" dirty="0"/>
              <a:t/>
            </a:r>
            <a:br>
              <a:rPr lang="zh-CN" altLang="en-US" dirty="0"/>
            </a:br>
            <a:endParaRPr lang="zh-CN" altLang="en-US" dirty="0"/>
          </a:p>
        </p:txBody>
      </p:sp>
      <p:sp>
        <p:nvSpPr>
          <p:cNvPr id="5" name="圆角矩形 4"/>
          <p:cNvSpPr/>
          <p:nvPr/>
        </p:nvSpPr>
        <p:spPr>
          <a:xfrm>
            <a:off x="827584" y="1844824"/>
            <a:ext cx="7272808" cy="2880320"/>
          </a:xfrm>
          <a:prstGeom prst="roundRect">
            <a:avLst/>
          </a:prstGeom>
          <a:solidFill>
            <a:srgbClr val="FF0000">
              <a:alpha val="14000"/>
            </a:srgbClr>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419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11760" y="260648"/>
            <a:ext cx="3960440"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702483" y="566788"/>
            <a:ext cx="3570208" cy="461665"/>
          </a:xfrm>
          <a:prstGeom prst="rect">
            <a:avLst/>
          </a:prstGeom>
        </p:spPr>
        <p:txBody>
          <a:bodyPr wrap="none">
            <a:spAutoFit/>
          </a:bodyPr>
          <a:lstStyle/>
          <a:p>
            <a:r>
              <a:rPr lang="zh-CN" altLang="en-US" sz="2400" dirty="0">
                <a:solidFill>
                  <a:srgbClr val="FF0000"/>
                </a:solidFill>
              </a:rPr>
              <a:t>清华大学实验室爆炸事故</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943908" cy="298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59" y="2532014"/>
            <a:ext cx="4156323" cy="261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64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11760" y="260648"/>
            <a:ext cx="3960440"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717" y="1662112"/>
            <a:ext cx="57245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702483" y="566788"/>
            <a:ext cx="3570208" cy="461665"/>
          </a:xfrm>
          <a:prstGeom prst="rect">
            <a:avLst/>
          </a:prstGeom>
        </p:spPr>
        <p:txBody>
          <a:bodyPr wrap="none">
            <a:spAutoFit/>
          </a:bodyPr>
          <a:lstStyle/>
          <a:p>
            <a:r>
              <a:rPr lang="zh-CN" altLang="en-US" sz="2400" dirty="0">
                <a:solidFill>
                  <a:srgbClr val="FF0000"/>
                </a:solidFill>
              </a:rPr>
              <a:t>清华大学实验室爆炸事故</a:t>
            </a:r>
          </a:p>
        </p:txBody>
      </p:sp>
      <p:sp>
        <p:nvSpPr>
          <p:cNvPr id="3" name="矩形 2"/>
          <p:cNvSpPr/>
          <p:nvPr/>
        </p:nvSpPr>
        <p:spPr>
          <a:xfrm>
            <a:off x="719571" y="5387867"/>
            <a:ext cx="7344816" cy="869533"/>
          </a:xfrm>
          <a:prstGeom prst="rect">
            <a:avLst/>
          </a:prstGeom>
        </p:spPr>
        <p:txBody>
          <a:bodyPr wrap="square">
            <a:spAutoFit/>
          </a:bodyPr>
          <a:lstStyle/>
          <a:p>
            <a:pPr>
              <a:lnSpc>
                <a:spcPct val="150000"/>
              </a:lnSpc>
            </a:pPr>
            <a:r>
              <a:rPr lang="en-US" altLang="zh-CN" dirty="0">
                <a:solidFill>
                  <a:srgbClr val="FF0000"/>
                </a:solidFill>
              </a:rPr>
              <a:t>2015</a:t>
            </a:r>
            <a:r>
              <a:rPr lang="zh-CN" altLang="en-US" dirty="0">
                <a:solidFill>
                  <a:srgbClr val="FF0000"/>
                </a:solidFill>
              </a:rPr>
              <a:t>年</a:t>
            </a:r>
            <a:r>
              <a:rPr lang="en-US" altLang="zh-CN" dirty="0">
                <a:solidFill>
                  <a:srgbClr val="FF0000"/>
                </a:solidFill>
              </a:rPr>
              <a:t>12</a:t>
            </a:r>
            <a:r>
              <a:rPr lang="zh-CN" altLang="en-US" dirty="0">
                <a:solidFill>
                  <a:srgbClr val="FF0000"/>
                </a:solidFill>
              </a:rPr>
              <a:t>月</a:t>
            </a:r>
            <a:r>
              <a:rPr lang="en-US" altLang="zh-CN" dirty="0">
                <a:solidFill>
                  <a:srgbClr val="FF0000"/>
                </a:solidFill>
              </a:rPr>
              <a:t>18</a:t>
            </a:r>
            <a:r>
              <a:rPr lang="zh-CN" altLang="en-US" dirty="0">
                <a:solidFill>
                  <a:srgbClr val="FF0000"/>
                </a:solidFill>
              </a:rPr>
              <a:t>日上午</a:t>
            </a:r>
            <a:r>
              <a:rPr lang="en-US" altLang="zh-CN" dirty="0">
                <a:solidFill>
                  <a:srgbClr val="FF0000"/>
                </a:solidFill>
              </a:rPr>
              <a:t>10</a:t>
            </a:r>
            <a:r>
              <a:rPr lang="zh-CN" altLang="en-US" dirty="0">
                <a:solidFill>
                  <a:srgbClr val="FF0000"/>
                </a:solidFill>
              </a:rPr>
              <a:t>时</a:t>
            </a:r>
            <a:r>
              <a:rPr lang="en-US" altLang="zh-CN" dirty="0">
                <a:solidFill>
                  <a:srgbClr val="FF0000"/>
                </a:solidFill>
              </a:rPr>
              <a:t>10</a:t>
            </a:r>
            <a:r>
              <a:rPr lang="zh-CN" altLang="en-US" dirty="0">
                <a:solidFill>
                  <a:srgbClr val="FF0000"/>
                </a:solidFill>
              </a:rPr>
              <a:t>分左右， 清华大学化学系何添楼发生火灾爆炸事故，造成一名实验人员死亡。</a:t>
            </a:r>
          </a:p>
        </p:txBody>
      </p:sp>
    </p:spTree>
    <p:extLst>
      <p:ext uri="{BB962C8B-B14F-4D97-AF65-F5344CB8AC3E}">
        <p14:creationId xmlns:p14="http://schemas.microsoft.com/office/powerpoint/2010/main" val="217691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299" y="260648"/>
            <a:ext cx="5239167"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123728" y="503481"/>
            <a:ext cx="5134739" cy="461665"/>
          </a:xfrm>
          <a:prstGeom prst="rect">
            <a:avLst/>
          </a:prstGeom>
        </p:spPr>
        <p:txBody>
          <a:bodyPr wrap="none">
            <a:spAutoFit/>
          </a:bodyPr>
          <a:lstStyle/>
          <a:p>
            <a:r>
              <a:rPr lang="zh-CN" altLang="en-US" sz="2400" b="1" dirty="0" smtClean="0">
                <a:solidFill>
                  <a:srgbClr val="FF0000"/>
                </a:solidFill>
              </a:rPr>
              <a:t>南京中医药大学实验室</a:t>
            </a:r>
            <a:r>
              <a:rPr lang="zh-CN" altLang="en-US" sz="2400" b="1" dirty="0">
                <a:solidFill>
                  <a:srgbClr val="FF0000"/>
                </a:solidFill>
              </a:rPr>
              <a:t>突发爆燃事故</a:t>
            </a:r>
          </a:p>
        </p:txBody>
      </p:sp>
      <p:sp>
        <p:nvSpPr>
          <p:cNvPr id="3" name="矩形 2"/>
          <p:cNvSpPr/>
          <p:nvPr/>
        </p:nvSpPr>
        <p:spPr>
          <a:xfrm>
            <a:off x="323528" y="5157192"/>
            <a:ext cx="8496944" cy="1285032"/>
          </a:xfrm>
          <a:prstGeom prst="rect">
            <a:avLst/>
          </a:prstGeom>
        </p:spPr>
        <p:txBody>
          <a:bodyPr wrap="square">
            <a:spAutoFit/>
          </a:bodyPr>
          <a:lstStyle/>
          <a:p>
            <a:pPr>
              <a:lnSpc>
                <a:spcPct val="150000"/>
              </a:lnSpc>
            </a:pPr>
            <a:r>
              <a:rPr lang="en-US" altLang="zh-CN" dirty="0" smtClean="0">
                <a:solidFill>
                  <a:srgbClr val="FF0000"/>
                </a:solidFill>
              </a:rPr>
              <a:t>2018</a:t>
            </a:r>
            <a:r>
              <a:rPr lang="zh-CN" altLang="en-US" dirty="0">
                <a:solidFill>
                  <a:srgbClr val="FF0000"/>
                </a:solidFill>
              </a:rPr>
              <a:t>年</a:t>
            </a:r>
            <a:r>
              <a:rPr lang="en-US" altLang="zh-CN" dirty="0">
                <a:solidFill>
                  <a:srgbClr val="FF0000"/>
                </a:solidFill>
              </a:rPr>
              <a:t>11 </a:t>
            </a:r>
            <a:r>
              <a:rPr lang="zh-CN" altLang="en-US" dirty="0">
                <a:solidFill>
                  <a:srgbClr val="FF0000"/>
                </a:solidFill>
              </a:rPr>
              <a:t>月</a:t>
            </a:r>
            <a:r>
              <a:rPr lang="en-US" altLang="zh-CN" dirty="0">
                <a:solidFill>
                  <a:srgbClr val="FF0000"/>
                </a:solidFill>
              </a:rPr>
              <a:t>11 </a:t>
            </a:r>
            <a:r>
              <a:rPr lang="zh-CN" altLang="en-US" dirty="0">
                <a:solidFill>
                  <a:srgbClr val="FF0000"/>
                </a:solidFill>
              </a:rPr>
              <a:t>日上午</a:t>
            </a:r>
            <a:r>
              <a:rPr lang="en-US" altLang="zh-CN" dirty="0">
                <a:solidFill>
                  <a:srgbClr val="FF0000"/>
                </a:solidFill>
              </a:rPr>
              <a:t>10 </a:t>
            </a:r>
            <a:r>
              <a:rPr lang="zh-CN" altLang="en-US" dirty="0">
                <a:solidFill>
                  <a:srgbClr val="FF0000"/>
                </a:solidFill>
              </a:rPr>
              <a:t>点左右，南京中医药大学翰林学院一实验室在实验过程中发生爆燃。在医院看到，不少学生脸上、双手以及全身其他裸露部位有明显灼伤痕迹，有的学生双手皮肤受伤较重</a:t>
            </a:r>
            <a:r>
              <a:rPr lang="zh-CN" altLang="en-US" dirty="0" smtClean="0">
                <a:solidFill>
                  <a:srgbClr val="FF0000"/>
                </a:solidFill>
              </a:rPr>
              <a:t>。</a:t>
            </a:r>
            <a:endParaRPr lang="zh-CN" altLang="en-US"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31" y="1484784"/>
            <a:ext cx="4640932" cy="366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47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299" y="260648"/>
            <a:ext cx="5239167"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853778" y="534769"/>
            <a:ext cx="3570208" cy="461665"/>
          </a:xfrm>
          <a:prstGeom prst="rect">
            <a:avLst/>
          </a:prstGeom>
        </p:spPr>
        <p:txBody>
          <a:bodyPr wrap="none">
            <a:spAutoFit/>
          </a:bodyPr>
          <a:lstStyle/>
          <a:p>
            <a:r>
              <a:rPr lang="zh-CN" altLang="en-US" sz="2400" b="1" dirty="0">
                <a:solidFill>
                  <a:srgbClr val="FF0000"/>
                </a:solidFill>
              </a:rPr>
              <a:t>暨南大学实验楼火灾事故</a:t>
            </a:r>
          </a:p>
        </p:txBody>
      </p:sp>
      <p:sp>
        <p:nvSpPr>
          <p:cNvPr id="3" name="矩形 2"/>
          <p:cNvSpPr/>
          <p:nvPr/>
        </p:nvSpPr>
        <p:spPr>
          <a:xfrm>
            <a:off x="323528" y="4941168"/>
            <a:ext cx="8496944" cy="1338828"/>
          </a:xfrm>
          <a:prstGeom prst="rect">
            <a:avLst/>
          </a:prstGeom>
        </p:spPr>
        <p:txBody>
          <a:bodyPr wrap="square">
            <a:spAutoFit/>
          </a:bodyPr>
          <a:lstStyle/>
          <a:p>
            <a:pPr>
              <a:lnSpc>
                <a:spcPct val="150000"/>
              </a:lnSpc>
            </a:pPr>
            <a:r>
              <a:rPr lang="en-US" altLang="zh-CN" dirty="0">
                <a:solidFill>
                  <a:srgbClr val="FF0000"/>
                </a:solidFill>
              </a:rPr>
              <a:t>2011</a:t>
            </a:r>
            <a:r>
              <a:rPr lang="zh-CN" altLang="en-US" dirty="0">
                <a:solidFill>
                  <a:srgbClr val="FF0000"/>
                </a:solidFill>
              </a:rPr>
              <a:t>年</a:t>
            </a:r>
            <a:r>
              <a:rPr lang="en-US" altLang="zh-CN" dirty="0">
                <a:solidFill>
                  <a:srgbClr val="FF0000"/>
                </a:solidFill>
              </a:rPr>
              <a:t>11</a:t>
            </a:r>
            <a:r>
              <a:rPr lang="zh-CN" altLang="en-US" dirty="0">
                <a:solidFill>
                  <a:srgbClr val="FF0000"/>
                </a:solidFill>
              </a:rPr>
              <a:t>月</a:t>
            </a:r>
            <a:r>
              <a:rPr lang="en-US" altLang="zh-CN" dirty="0">
                <a:solidFill>
                  <a:srgbClr val="FF0000"/>
                </a:solidFill>
              </a:rPr>
              <a:t>17</a:t>
            </a:r>
            <a:r>
              <a:rPr lang="zh-CN" altLang="en-US" dirty="0">
                <a:solidFill>
                  <a:srgbClr val="FF0000"/>
                </a:solidFill>
              </a:rPr>
              <a:t>日凌晨</a:t>
            </a:r>
            <a:r>
              <a:rPr lang="en-US" altLang="zh-CN" dirty="0">
                <a:solidFill>
                  <a:srgbClr val="FF0000"/>
                </a:solidFill>
              </a:rPr>
              <a:t>4</a:t>
            </a:r>
            <a:r>
              <a:rPr lang="zh-CN" altLang="en-US" dirty="0">
                <a:solidFill>
                  <a:srgbClr val="FF0000"/>
                </a:solidFill>
              </a:rPr>
              <a:t>时许，暨南大学实验楼一层有机化学实验室突然起火，大火蔓延至实验楼二、三层，顶层发电机也被波及。实验室内大量化学用品被点燃，散发大量有毒气体</a:t>
            </a:r>
            <a:r>
              <a:rPr lang="zh-CN" altLang="en-US" dirty="0" smtClean="0">
                <a:solidFill>
                  <a:srgbClr val="FF0000"/>
                </a:solidFill>
              </a:rPr>
              <a:t>。</a:t>
            </a:r>
            <a:endParaRPr lang="zh-CN" altLang="en-US"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51244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11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299" y="260648"/>
            <a:ext cx="5239167"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987824" y="620688"/>
            <a:ext cx="3570208" cy="461665"/>
          </a:xfrm>
          <a:prstGeom prst="rect">
            <a:avLst/>
          </a:prstGeom>
        </p:spPr>
        <p:txBody>
          <a:bodyPr wrap="none">
            <a:spAutoFit/>
          </a:bodyPr>
          <a:lstStyle/>
          <a:p>
            <a:r>
              <a:rPr lang="zh-CN" altLang="en-US" sz="2400" b="1" dirty="0">
                <a:solidFill>
                  <a:srgbClr val="FF0000"/>
                </a:solidFill>
              </a:rPr>
              <a:t>北京交大实验室发生爆炸</a:t>
            </a:r>
          </a:p>
        </p:txBody>
      </p:sp>
      <p:sp>
        <p:nvSpPr>
          <p:cNvPr id="3" name="矩形 2"/>
          <p:cNvSpPr/>
          <p:nvPr/>
        </p:nvSpPr>
        <p:spPr>
          <a:xfrm>
            <a:off x="390410" y="5051869"/>
            <a:ext cx="8496944" cy="923330"/>
          </a:xfrm>
          <a:prstGeom prst="rect">
            <a:avLst/>
          </a:prstGeom>
        </p:spPr>
        <p:txBody>
          <a:bodyPr wrap="square">
            <a:spAutoFit/>
          </a:bodyPr>
          <a:lstStyle/>
          <a:p>
            <a:r>
              <a:rPr lang="en-US" altLang="zh-CN" dirty="0">
                <a:solidFill>
                  <a:srgbClr val="FF0000"/>
                </a:solidFill>
              </a:rPr>
              <a:t>2018</a:t>
            </a:r>
            <a:r>
              <a:rPr lang="zh-CN" altLang="en-US" dirty="0">
                <a:solidFill>
                  <a:srgbClr val="FF0000"/>
                </a:solidFill>
              </a:rPr>
              <a:t>年</a:t>
            </a:r>
            <a:r>
              <a:rPr lang="en-US" altLang="zh-CN" dirty="0">
                <a:solidFill>
                  <a:srgbClr val="FF0000"/>
                </a:solidFill>
              </a:rPr>
              <a:t>12</a:t>
            </a:r>
            <a:r>
              <a:rPr lang="zh-CN" altLang="en-US" dirty="0">
                <a:solidFill>
                  <a:srgbClr val="FF0000"/>
                </a:solidFill>
              </a:rPr>
              <a:t>月</a:t>
            </a:r>
            <a:r>
              <a:rPr lang="en-US" altLang="zh-CN" dirty="0">
                <a:solidFill>
                  <a:srgbClr val="FF0000"/>
                </a:solidFill>
              </a:rPr>
              <a:t>26</a:t>
            </a:r>
            <a:r>
              <a:rPr lang="zh-CN" altLang="en-US" dirty="0">
                <a:solidFill>
                  <a:srgbClr val="FF0000"/>
                </a:solidFill>
              </a:rPr>
              <a:t>日上午</a:t>
            </a:r>
            <a:r>
              <a:rPr lang="en-US" altLang="zh-CN" dirty="0">
                <a:solidFill>
                  <a:srgbClr val="FF0000"/>
                </a:solidFill>
              </a:rPr>
              <a:t>9</a:t>
            </a:r>
            <a:r>
              <a:rPr lang="zh-CN" altLang="en-US" dirty="0">
                <a:solidFill>
                  <a:srgbClr val="FF0000"/>
                </a:solidFill>
              </a:rPr>
              <a:t>时</a:t>
            </a:r>
            <a:r>
              <a:rPr lang="en-US" altLang="zh-CN" dirty="0">
                <a:solidFill>
                  <a:srgbClr val="FF0000"/>
                </a:solidFill>
              </a:rPr>
              <a:t>34</a:t>
            </a:r>
            <a:r>
              <a:rPr lang="zh-CN" altLang="en-US" dirty="0">
                <a:solidFill>
                  <a:srgbClr val="FF0000"/>
                </a:solidFill>
              </a:rPr>
              <a:t>分，海淀区北京交通大学东校区</a:t>
            </a:r>
            <a:r>
              <a:rPr lang="en-US" altLang="zh-CN" dirty="0">
                <a:solidFill>
                  <a:srgbClr val="FF0000"/>
                </a:solidFill>
              </a:rPr>
              <a:t>2</a:t>
            </a:r>
            <a:r>
              <a:rPr lang="zh-CN" altLang="en-US" dirty="0">
                <a:solidFill>
                  <a:srgbClr val="FF0000"/>
                </a:solidFill>
              </a:rPr>
              <a:t>号楼发生火灾。据核实，事故为环境工程实验室内进行垃圾渗滤液污水处理科研试验时发生爆炸引发火灾，</a:t>
            </a:r>
            <a:r>
              <a:rPr lang="en-US" altLang="zh-CN" dirty="0">
                <a:solidFill>
                  <a:srgbClr val="FF0000"/>
                </a:solidFill>
              </a:rPr>
              <a:t>3</a:t>
            </a:r>
            <a:r>
              <a:rPr lang="zh-CN" altLang="en-US" dirty="0">
                <a:solidFill>
                  <a:srgbClr val="FF0000"/>
                </a:solidFill>
              </a:rPr>
              <a:t>名参与实验的学生在事故中不幸遇难。</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660" y="1556792"/>
            <a:ext cx="50482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6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9299" y="260648"/>
            <a:ext cx="5239167" cy="1009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084336" y="534769"/>
            <a:ext cx="5194051" cy="461665"/>
          </a:xfrm>
          <a:prstGeom prst="rect">
            <a:avLst/>
          </a:prstGeom>
        </p:spPr>
        <p:txBody>
          <a:bodyPr wrap="none">
            <a:spAutoFit/>
          </a:bodyPr>
          <a:lstStyle/>
          <a:p>
            <a:r>
              <a:rPr lang="zh-CN" altLang="en-US" sz="2400" b="1" dirty="0">
                <a:solidFill>
                  <a:srgbClr val="FF0000"/>
                </a:solidFill>
              </a:rPr>
              <a:t>南京理工大学精细化工中试基地</a:t>
            </a:r>
            <a:r>
              <a:rPr lang="zh-CN" altLang="en-US" sz="2400" b="1" dirty="0" smtClean="0">
                <a:solidFill>
                  <a:srgbClr val="FF0000"/>
                </a:solidFill>
              </a:rPr>
              <a:t>爆炸 </a:t>
            </a:r>
            <a:endParaRPr lang="zh-CN" altLang="en-US" sz="2400" b="1" dirty="0">
              <a:solidFill>
                <a:srgbClr val="FF0000"/>
              </a:solidFill>
            </a:endParaRPr>
          </a:p>
        </p:txBody>
      </p:sp>
      <p:sp>
        <p:nvSpPr>
          <p:cNvPr id="3" name="矩形 2"/>
          <p:cNvSpPr/>
          <p:nvPr/>
        </p:nvSpPr>
        <p:spPr>
          <a:xfrm>
            <a:off x="390410" y="5051869"/>
            <a:ext cx="8496944" cy="1200329"/>
          </a:xfrm>
          <a:prstGeom prst="rect">
            <a:avLst/>
          </a:prstGeom>
        </p:spPr>
        <p:txBody>
          <a:bodyPr wrap="square">
            <a:spAutoFit/>
          </a:bodyPr>
          <a:lstStyle/>
          <a:p>
            <a:r>
              <a:rPr lang="en-US" altLang="zh-CN" dirty="0">
                <a:solidFill>
                  <a:srgbClr val="FF0000"/>
                </a:solidFill>
              </a:rPr>
              <a:t>2013</a:t>
            </a:r>
            <a:r>
              <a:rPr lang="zh-CN" altLang="en-US" dirty="0">
                <a:solidFill>
                  <a:srgbClr val="FF0000"/>
                </a:solidFill>
              </a:rPr>
              <a:t>年</a:t>
            </a:r>
            <a:r>
              <a:rPr lang="en-US" altLang="zh-CN" dirty="0">
                <a:solidFill>
                  <a:srgbClr val="FF0000"/>
                </a:solidFill>
              </a:rPr>
              <a:t>4</a:t>
            </a:r>
            <a:r>
              <a:rPr lang="zh-CN" altLang="en-US" dirty="0">
                <a:solidFill>
                  <a:srgbClr val="FF0000"/>
                </a:solidFill>
              </a:rPr>
              <a:t>月</a:t>
            </a:r>
            <a:r>
              <a:rPr lang="en-US" altLang="zh-CN" dirty="0">
                <a:solidFill>
                  <a:srgbClr val="FF0000"/>
                </a:solidFill>
              </a:rPr>
              <a:t>30</a:t>
            </a:r>
            <a:r>
              <a:rPr lang="zh-CN" altLang="en-US" dirty="0">
                <a:solidFill>
                  <a:srgbClr val="FF0000"/>
                </a:solidFill>
              </a:rPr>
              <a:t>日上午</a:t>
            </a:r>
            <a:r>
              <a:rPr lang="en-US" altLang="zh-CN" dirty="0">
                <a:solidFill>
                  <a:srgbClr val="FF0000"/>
                </a:solidFill>
              </a:rPr>
              <a:t>9</a:t>
            </a:r>
            <a:r>
              <a:rPr lang="zh-CN" altLang="en-US" dirty="0">
                <a:solidFill>
                  <a:srgbClr val="FF0000"/>
                </a:solidFill>
              </a:rPr>
              <a:t>时，南京理工大学一栋</a:t>
            </a:r>
            <a:r>
              <a:rPr lang="en-US" altLang="zh-CN" dirty="0">
                <a:solidFill>
                  <a:srgbClr val="FF0000"/>
                </a:solidFill>
              </a:rPr>
              <a:t>2</a:t>
            </a:r>
            <a:r>
              <a:rPr lang="zh-CN" altLang="en-US" dirty="0">
                <a:solidFill>
                  <a:srgbClr val="FF0000"/>
                </a:solidFill>
              </a:rPr>
              <a:t>层楼发出一声巨响，打破了校园的宁静。爆炸点在学校里一个挂着“爆破工程公司”和“精细化工中试基地”牌子的院内。发生爆炸的楼房，有大约</a:t>
            </a:r>
            <a:r>
              <a:rPr lang="en-US" altLang="zh-CN" dirty="0">
                <a:solidFill>
                  <a:srgbClr val="FF0000"/>
                </a:solidFill>
              </a:rPr>
              <a:t>40</a:t>
            </a:r>
            <a:r>
              <a:rPr lang="zh-CN" altLang="en-US" dirty="0">
                <a:solidFill>
                  <a:srgbClr val="FF0000"/>
                </a:solidFill>
              </a:rPr>
              <a:t>多平方米倒塌，屋顶钢架结构扭曲变形，而废墟中掩埋着各种实验仪器</a:t>
            </a:r>
            <a:r>
              <a:rPr lang="zh-CN" altLang="en-US" dirty="0" smtClean="0">
                <a:solidFill>
                  <a:srgbClr val="FF0000"/>
                </a:solidFill>
              </a:rPr>
              <a:t>。事故</a:t>
            </a:r>
            <a:r>
              <a:rPr lang="zh-CN" altLang="en-US" dirty="0">
                <a:solidFill>
                  <a:srgbClr val="FF0000"/>
                </a:solidFill>
              </a:rPr>
              <a:t>造成</a:t>
            </a:r>
            <a:r>
              <a:rPr lang="en-US" altLang="zh-CN" dirty="0">
                <a:solidFill>
                  <a:srgbClr val="FF0000"/>
                </a:solidFill>
              </a:rPr>
              <a:t>1</a:t>
            </a:r>
            <a:r>
              <a:rPr lang="zh-CN" altLang="en-US" dirty="0">
                <a:solidFill>
                  <a:srgbClr val="FF0000"/>
                </a:solidFill>
              </a:rPr>
              <a:t>人死亡。</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73" y="1628800"/>
            <a:ext cx="465801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75421"/>
      </p:ext>
    </p:extLst>
  </p:cSld>
  <p:clrMapOvr>
    <a:masterClrMapping/>
  </p:clrMapOvr>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3243</TotalTime>
  <Words>2820</Words>
  <Application>Microsoft Office PowerPoint</Application>
  <PresentationFormat>全屏显示(4:3)</PresentationFormat>
  <Paragraphs>102</Paragraphs>
  <Slides>27</Slides>
  <Notes>0</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Micorosoft</cp:lastModifiedBy>
  <cp:revision>101</cp:revision>
  <dcterms:created xsi:type="dcterms:W3CDTF">2010-10-09T01:20:17Z</dcterms:created>
  <dcterms:modified xsi:type="dcterms:W3CDTF">2021-04-08T02:44:25Z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